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18" r:id="rId2"/>
    <p:sldId id="319" r:id="rId3"/>
    <p:sldId id="320" r:id="rId4"/>
    <p:sldId id="325" r:id="rId5"/>
    <p:sldId id="321" r:id="rId6"/>
    <p:sldId id="322" r:id="rId7"/>
    <p:sldId id="323" r:id="rId8"/>
    <p:sldId id="324" r:id="rId9"/>
    <p:sldId id="301"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A66"/>
    <a:srgbClr val="C60000"/>
    <a:srgbClr val="E525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200" autoAdjust="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D934-CAE0-4E9B-B6B1-1BBDF54FD1BE}" type="datetimeFigureOut">
              <a:rPr lang="fr-FR" smtClean="0"/>
              <a:t>04/03/2023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A1140-7D31-4C12-9C4B-0546910ACF5B}" type="slidenum">
              <a:rPr lang="fr-FR" smtClean="0"/>
              <a:t>‹N°›</a:t>
            </a:fld>
            <a:endParaRPr lang="fr-FR"/>
          </a:p>
        </p:txBody>
      </p:sp>
    </p:spTree>
    <p:extLst>
      <p:ext uri="{BB962C8B-B14F-4D97-AF65-F5344CB8AC3E}">
        <p14:creationId xmlns:p14="http://schemas.microsoft.com/office/powerpoint/2010/main" val="3548998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CFDFF83E-F424-4897-883A-3891B1F88808}" type="datetimeFigureOut">
              <a:rPr lang="fr-FR" smtClean="0"/>
              <a:t>04/03/2023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A9802F-EFBC-442D-A55B-8D913BDF0FEE}" type="slidenum">
              <a:rPr lang="fr-FR" smtClean="0"/>
              <a:t>‹N°›</a:t>
            </a:fld>
            <a:endParaRPr lang="fr-FR"/>
          </a:p>
        </p:txBody>
      </p:sp>
    </p:spTree>
    <p:extLst>
      <p:ext uri="{BB962C8B-B14F-4D97-AF65-F5344CB8AC3E}">
        <p14:creationId xmlns:p14="http://schemas.microsoft.com/office/powerpoint/2010/main" val="10071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FDFF83E-F424-4897-883A-3891B1F88808}" type="datetimeFigureOut">
              <a:rPr lang="fr-FR" smtClean="0"/>
              <a:t>04/03/2023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A9802F-EFBC-442D-A55B-8D913BDF0FEE}" type="slidenum">
              <a:rPr lang="fr-FR" smtClean="0"/>
              <a:t>‹N°›</a:t>
            </a:fld>
            <a:endParaRPr lang="fr-FR"/>
          </a:p>
        </p:txBody>
      </p:sp>
    </p:spTree>
    <p:extLst>
      <p:ext uri="{BB962C8B-B14F-4D97-AF65-F5344CB8AC3E}">
        <p14:creationId xmlns:p14="http://schemas.microsoft.com/office/powerpoint/2010/main" val="4227356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FDFF83E-F424-4897-883A-3891B1F88808}" type="datetimeFigureOut">
              <a:rPr lang="fr-FR" smtClean="0"/>
              <a:t>04/03/2023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A9802F-EFBC-442D-A55B-8D913BDF0FEE}" type="slidenum">
              <a:rPr lang="fr-FR" smtClean="0"/>
              <a:t>‹N°›</a:t>
            </a:fld>
            <a:endParaRPr lang="fr-FR"/>
          </a:p>
        </p:txBody>
      </p:sp>
    </p:spTree>
    <p:extLst>
      <p:ext uri="{BB962C8B-B14F-4D97-AF65-F5344CB8AC3E}">
        <p14:creationId xmlns:p14="http://schemas.microsoft.com/office/powerpoint/2010/main" val="873448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FDFF83E-F424-4897-883A-3891B1F88808}" type="datetimeFigureOut">
              <a:rPr lang="fr-FR" smtClean="0"/>
              <a:t>04/03/2023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A9802F-EFBC-442D-A55B-8D913BDF0FEE}" type="slidenum">
              <a:rPr lang="fr-FR" smtClean="0"/>
              <a:t>‹N°›</a:t>
            </a:fld>
            <a:endParaRPr lang="fr-FR"/>
          </a:p>
        </p:txBody>
      </p:sp>
    </p:spTree>
    <p:extLst>
      <p:ext uri="{BB962C8B-B14F-4D97-AF65-F5344CB8AC3E}">
        <p14:creationId xmlns:p14="http://schemas.microsoft.com/office/powerpoint/2010/main" val="164877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CFDFF83E-F424-4897-883A-3891B1F88808}" type="datetimeFigureOut">
              <a:rPr lang="fr-FR" smtClean="0"/>
              <a:t>04/03/2023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A9802F-EFBC-442D-A55B-8D913BDF0FEE}" type="slidenum">
              <a:rPr lang="fr-FR" smtClean="0"/>
              <a:t>‹N°›</a:t>
            </a:fld>
            <a:endParaRPr lang="fr-FR"/>
          </a:p>
        </p:txBody>
      </p:sp>
    </p:spTree>
    <p:extLst>
      <p:ext uri="{BB962C8B-B14F-4D97-AF65-F5344CB8AC3E}">
        <p14:creationId xmlns:p14="http://schemas.microsoft.com/office/powerpoint/2010/main" val="87173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FDFF83E-F424-4897-883A-3891B1F88808}" type="datetimeFigureOut">
              <a:rPr lang="fr-FR" smtClean="0"/>
              <a:t>04/03/2023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A9802F-EFBC-442D-A55B-8D913BDF0FEE}" type="slidenum">
              <a:rPr lang="fr-FR" smtClean="0"/>
              <a:t>‹N°›</a:t>
            </a:fld>
            <a:endParaRPr lang="fr-FR"/>
          </a:p>
        </p:txBody>
      </p:sp>
    </p:spTree>
    <p:extLst>
      <p:ext uri="{BB962C8B-B14F-4D97-AF65-F5344CB8AC3E}">
        <p14:creationId xmlns:p14="http://schemas.microsoft.com/office/powerpoint/2010/main" val="943778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FDFF83E-F424-4897-883A-3891B1F88808}" type="datetimeFigureOut">
              <a:rPr lang="fr-FR" smtClean="0"/>
              <a:t>04/03/2023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4A9802F-EFBC-442D-A55B-8D913BDF0FEE}" type="slidenum">
              <a:rPr lang="fr-FR" smtClean="0"/>
              <a:t>‹N°›</a:t>
            </a:fld>
            <a:endParaRPr lang="fr-FR"/>
          </a:p>
        </p:txBody>
      </p:sp>
    </p:spTree>
    <p:extLst>
      <p:ext uri="{BB962C8B-B14F-4D97-AF65-F5344CB8AC3E}">
        <p14:creationId xmlns:p14="http://schemas.microsoft.com/office/powerpoint/2010/main" val="3901816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FDFF83E-F424-4897-883A-3891B1F88808}" type="datetimeFigureOut">
              <a:rPr lang="fr-FR" smtClean="0"/>
              <a:t>04/03/2023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4A9802F-EFBC-442D-A55B-8D913BDF0FEE}" type="slidenum">
              <a:rPr lang="fr-FR" smtClean="0"/>
              <a:t>‹N°›</a:t>
            </a:fld>
            <a:endParaRPr lang="fr-FR"/>
          </a:p>
        </p:txBody>
      </p:sp>
    </p:spTree>
    <p:extLst>
      <p:ext uri="{BB962C8B-B14F-4D97-AF65-F5344CB8AC3E}">
        <p14:creationId xmlns:p14="http://schemas.microsoft.com/office/powerpoint/2010/main" val="173758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FDFF83E-F424-4897-883A-3891B1F88808}" type="datetimeFigureOut">
              <a:rPr lang="fr-FR" smtClean="0"/>
              <a:t>04/03/2023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4A9802F-EFBC-442D-A55B-8D913BDF0FEE}" type="slidenum">
              <a:rPr lang="fr-FR" smtClean="0"/>
              <a:t>‹N°›</a:t>
            </a:fld>
            <a:endParaRPr lang="fr-FR"/>
          </a:p>
        </p:txBody>
      </p:sp>
    </p:spTree>
    <p:extLst>
      <p:ext uri="{BB962C8B-B14F-4D97-AF65-F5344CB8AC3E}">
        <p14:creationId xmlns:p14="http://schemas.microsoft.com/office/powerpoint/2010/main" val="4274908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FDFF83E-F424-4897-883A-3891B1F88808}" type="datetimeFigureOut">
              <a:rPr lang="fr-FR" smtClean="0"/>
              <a:t>04/03/2023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A9802F-EFBC-442D-A55B-8D913BDF0FEE}" type="slidenum">
              <a:rPr lang="fr-FR" smtClean="0"/>
              <a:t>‹N°›</a:t>
            </a:fld>
            <a:endParaRPr lang="fr-FR"/>
          </a:p>
        </p:txBody>
      </p:sp>
    </p:spTree>
    <p:extLst>
      <p:ext uri="{BB962C8B-B14F-4D97-AF65-F5344CB8AC3E}">
        <p14:creationId xmlns:p14="http://schemas.microsoft.com/office/powerpoint/2010/main" val="18254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FDFF83E-F424-4897-883A-3891B1F88808}" type="datetimeFigureOut">
              <a:rPr lang="fr-FR" smtClean="0"/>
              <a:t>04/03/2023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A9802F-EFBC-442D-A55B-8D913BDF0FEE}" type="slidenum">
              <a:rPr lang="fr-FR" smtClean="0"/>
              <a:t>‹N°›</a:t>
            </a:fld>
            <a:endParaRPr lang="fr-FR"/>
          </a:p>
        </p:txBody>
      </p:sp>
    </p:spTree>
    <p:extLst>
      <p:ext uri="{BB962C8B-B14F-4D97-AF65-F5344CB8AC3E}">
        <p14:creationId xmlns:p14="http://schemas.microsoft.com/office/powerpoint/2010/main" val="4269699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DFF83E-F424-4897-883A-3891B1F88808}" type="datetimeFigureOut">
              <a:rPr lang="fr-FR" smtClean="0"/>
              <a:t>04/03/2023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A9802F-EFBC-442D-A55B-8D913BDF0FEE}" type="slidenum">
              <a:rPr lang="fr-FR" smtClean="0"/>
              <a:t>‹N°›</a:t>
            </a:fld>
            <a:endParaRPr lang="fr-FR"/>
          </a:p>
        </p:txBody>
      </p:sp>
    </p:spTree>
    <p:extLst>
      <p:ext uri="{BB962C8B-B14F-4D97-AF65-F5344CB8AC3E}">
        <p14:creationId xmlns:p14="http://schemas.microsoft.com/office/powerpoint/2010/main" val="292256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lubcocorico.fr/federation-francaise-des-clubs-omnisport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ffco.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F24F27-7377-4C85-80FE-2A4F59D08113}"/>
              </a:ext>
            </a:extLst>
          </p:cNvPr>
          <p:cNvSpPr/>
          <p:nvPr/>
        </p:nvSpPr>
        <p:spPr>
          <a:xfrm>
            <a:off x="0" y="0"/>
            <a:ext cx="6096000" cy="6858000"/>
          </a:xfrm>
          <a:prstGeom prst="rect">
            <a:avLst/>
          </a:prstGeom>
          <a:solidFill>
            <a:srgbClr val="052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E94CE4B-31F7-40C4-821F-0BF0F7DCDF88}"/>
              </a:ext>
            </a:extLst>
          </p:cNvPr>
          <p:cNvSpPr/>
          <p:nvPr/>
        </p:nvSpPr>
        <p:spPr>
          <a:xfrm>
            <a:off x="381000" y="2541901"/>
            <a:ext cx="5334001" cy="2275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F05B555-E851-4304-B933-9BFC3D5B6E15}"/>
              </a:ext>
            </a:extLst>
          </p:cNvPr>
          <p:cNvSpPr/>
          <p:nvPr/>
        </p:nvSpPr>
        <p:spPr>
          <a:xfrm>
            <a:off x="6096000" y="3344777"/>
            <a:ext cx="6096000" cy="669269"/>
          </a:xfrm>
          <a:prstGeom prst="rect">
            <a:avLst/>
          </a:prstGeom>
          <a:solidFill>
            <a:srgbClr val="C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ous-titre 2"/>
          <p:cNvSpPr>
            <a:spLocks noGrp="1"/>
          </p:cNvSpPr>
          <p:nvPr>
            <p:ph type="subTitle" idx="1"/>
          </p:nvPr>
        </p:nvSpPr>
        <p:spPr>
          <a:xfrm>
            <a:off x="6096000" y="2165683"/>
            <a:ext cx="6096000" cy="2689591"/>
          </a:xfrm>
        </p:spPr>
        <p:txBody>
          <a:bodyPr>
            <a:normAutofit/>
          </a:bodyPr>
          <a:lstStyle/>
          <a:p>
            <a:endParaRPr lang="fr-FR" b="1" dirty="0"/>
          </a:p>
          <a:p>
            <a:endParaRPr lang="fr-FR" sz="4400" dirty="0">
              <a:latin typeface="Impact" panose="020B0806030902050204" pitchFamily="34" charset="0"/>
            </a:endParaRPr>
          </a:p>
          <a:p>
            <a:r>
              <a:rPr lang="fr-FR" sz="4400" i="1" dirty="0" err="1">
                <a:solidFill>
                  <a:schemeClr val="bg1"/>
                </a:solidFill>
                <a:latin typeface="Impact" panose="020B0806030902050204" pitchFamily="34" charset="0"/>
              </a:rPr>
              <a:t>ffco</a:t>
            </a:r>
            <a:r>
              <a:rPr lang="fr-FR" sz="4400" dirty="0">
                <a:solidFill>
                  <a:schemeClr val="bg1"/>
                </a:solidFill>
                <a:latin typeface="Impact" panose="020B0806030902050204" pitchFamily="34" charset="0"/>
              </a:rPr>
              <a:t> -AVANTAGES</a:t>
            </a:r>
          </a:p>
        </p:txBody>
      </p:sp>
      <p:sp>
        <p:nvSpPr>
          <p:cNvPr id="8" name="ZoneTexte 7">
            <a:extLst>
              <a:ext uri="{FF2B5EF4-FFF2-40B4-BE49-F238E27FC236}">
                <a16:creationId xmlns:a16="http://schemas.microsoft.com/office/drawing/2014/main" id="{BD8605EB-720F-4843-BE4F-510E4FCF290B}"/>
              </a:ext>
            </a:extLst>
          </p:cNvPr>
          <p:cNvSpPr txBox="1"/>
          <p:nvPr/>
        </p:nvSpPr>
        <p:spPr>
          <a:xfrm>
            <a:off x="6096000" y="2650712"/>
            <a:ext cx="6096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0" i="0" u="none" strike="noStrike" kern="1200" cap="none" spc="0" normalizeH="0" baseline="0" noProof="0" dirty="0">
                <a:ln>
                  <a:noFill/>
                </a:ln>
                <a:solidFill>
                  <a:srgbClr val="052A66"/>
                </a:solidFill>
                <a:effectLst/>
                <a:uLnTx/>
                <a:uFillTx/>
                <a:latin typeface="Impact" panose="020B0806030902050204" pitchFamily="34" charset="0"/>
                <a:ea typeface="+mn-ea"/>
                <a:cs typeface="+mn-cs"/>
              </a:rPr>
              <a:t>Présentation</a:t>
            </a:r>
            <a:endParaRPr kumimoji="0" lang="fr-FR" sz="4800" b="0" i="0" u="none" strike="noStrike" kern="1200" cap="none" spc="0" normalizeH="0" baseline="0" noProof="0" dirty="0">
              <a:ln>
                <a:noFill/>
              </a:ln>
              <a:solidFill>
                <a:srgbClr val="052A66"/>
              </a:solidFill>
              <a:effectLst/>
              <a:uLnTx/>
              <a:uFillTx/>
              <a:latin typeface="Calibri" panose="020F0502020204030204"/>
              <a:ea typeface="+mn-ea"/>
              <a:cs typeface="+mn-cs"/>
            </a:endParaRPr>
          </a:p>
        </p:txBody>
      </p:sp>
      <p:pic>
        <p:nvPicPr>
          <p:cNvPr id="10" name="Image 9">
            <a:extLst>
              <a:ext uri="{FF2B5EF4-FFF2-40B4-BE49-F238E27FC236}">
                <a16:creationId xmlns:a16="http://schemas.microsoft.com/office/drawing/2014/main" id="{7D621DA7-1F2B-437C-A6A7-15854EB42A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7825" y="5455720"/>
            <a:ext cx="972350" cy="972350"/>
          </a:xfrm>
          <a:prstGeom prst="rect">
            <a:avLst/>
          </a:prstGeom>
        </p:spPr>
      </p:pic>
      <p:pic>
        <p:nvPicPr>
          <p:cNvPr id="16" name="Image 15">
            <a:extLst>
              <a:ext uri="{FF2B5EF4-FFF2-40B4-BE49-F238E27FC236}">
                <a16:creationId xmlns:a16="http://schemas.microsoft.com/office/drawing/2014/main" id="{CE7C3108-989F-40B8-90CA-6F27D4669F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388" y="2642043"/>
            <a:ext cx="1835485" cy="2043795"/>
          </a:xfrm>
          <a:prstGeom prst="rect">
            <a:avLst/>
          </a:prstGeom>
        </p:spPr>
      </p:pic>
      <p:sp>
        <p:nvSpPr>
          <p:cNvPr id="17" name="ZoneTexte 16">
            <a:extLst>
              <a:ext uri="{FF2B5EF4-FFF2-40B4-BE49-F238E27FC236}">
                <a16:creationId xmlns:a16="http://schemas.microsoft.com/office/drawing/2014/main" id="{F314536A-5631-4500-AA0E-64DF41F26B8D}"/>
              </a:ext>
            </a:extLst>
          </p:cNvPr>
          <p:cNvSpPr txBox="1"/>
          <p:nvPr/>
        </p:nvSpPr>
        <p:spPr>
          <a:xfrm>
            <a:off x="6539253" y="3990715"/>
            <a:ext cx="520950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52A66"/>
                </a:solidFill>
                <a:effectLst/>
                <a:uLnTx/>
                <a:uFillTx/>
                <a:latin typeface="Impact" panose="020B0806030902050204" pitchFamily="34" charset="0"/>
                <a:ea typeface="+mn-ea"/>
                <a:cs typeface="+mn-cs"/>
              </a:rPr>
              <a:t>Les intérêts pour l’omnisports</a:t>
            </a:r>
          </a:p>
        </p:txBody>
      </p:sp>
      <p:cxnSp>
        <p:nvCxnSpPr>
          <p:cNvPr id="6" name="Connecteur droit 5">
            <a:extLst>
              <a:ext uri="{FF2B5EF4-FFF2-40B4-BE49-F238E27FC236}">
                <a16:creationId xmlns:a16="http://schemas.microsoft.com/office/drawing/2014/main" id="{D8E74522-C194-4126-81DB-0A946997806B}"/>
              </a:ext>
            </a:extLst>
          </p:cNvPr>
          <p:cNvCxnSpPr>
            <a:cxnSpLocks/>
          </p:cNvCxnSpPr>
          <p:nvPr/>
        </p:nvCxnSpPr>
        <p:spPr>
          <a:xfrm>
            <a:off x="2854820" y="2933066"/>
            <a:ext cx="1" cy="14617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AE488005-1FC8-4846-A518-017189B9E83D}"/>
              </a:ext>
            </a:extLst>
          </p:cNvPr>
          <p:cNvPicPr>
            <a:picLocks noChangeAspect="1"/>
          </p:cNvPicPr>
          <p:nvPr/>
        </p:nvPicPr>
        <p:blipFill>
          <a:blip r:embed="rId4"/>
          <a:stretch>
            <a:fillRect/>
          </a:stretch>
        </p:blipFill>
        <p:spPr>
          <a:xfrm>
            <a:off x="3176768" y="2228206"/>
            <a:ext cx="2164268" cy="2871465"/>
          </a:xfrm>
          <a:prstGeom prst="rect">
            <a:avLst/>
          </a:prstGeom>
        </p:spPr>
      </p:pic>
    </p:spTree>
    <p:extLst>
      <p:ext uri="{BB962C8B-B14F-4D97-AF65-F5344CB8AC3E}">
        <p14:creationId xmlns:p14="http://schemas.microsoft.com/office/powerpoint/2010/main" val="3226829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78DCFA-219D-4B39-8FF4-EF07DFDE380A}"/>
              </a:ext>
            </a:extLst>
          </p:cNvPr>
          <p:cNvSpPr/>
          <p:nvPr/>
        </p:nvSpPr>
        <p:spPr>
          <a:xfrm>
            <a:off x="705196" y="393828"/>
            <a:ext cx="4612762" cy="523220"/>
          </a:xfrm>
          <a:prstGeom prst="rect">
            <a:avLst/>
          </a:prstGeom>
          <a:solidFill>
            <a:srgbClr val="052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p:cNvSpPr>
            <a:spLocks noGrp="1"/>
          </p:cNvSpPr>
          <p:nvPr>
            <p:ph idx="1"/>
          </p:nvPr>
        </p:nvSpPr>
        <p:spPr>
          <a:xfrm>
            <a:off x="1020156" y="1381764"/>
            <a:ext cx="9180985" cy="4830750"/>
          </a:xfrm>
        </p:spPr>
        <p:txBody>
          <a:bodyPr>
            <a:normAutofit fontScale="70000" lnSpcReduction="20000"/>
          </a:bodyPr>
          <a:lstStyle/>
          <a:p>
            <a:pPr marL="0" indent="0" algn="ctr">
              <a:buNone/>
            </a:pPr>
            <a:r>
              <a:rPr lang="fr-FR" sz="4100" i="1" dirty="0" err="1"/>
              <a:t>ffco</a:t>
            </a:r>
            <a:r>
              <a:rPr lang="fr-FR" sz="4100" dirty="0"/>
              <a:t>-AVANTAGES permet aux adhérents des clubs d’accéder aux </a:t>
            </a:r>
            <a:r>
              <a:rPr lang="fr-FR" sz="4100" b="1" dirty="0">
                <a:solidFill>
                  <a:srgbClr val="052A66"/>
                </a:solidFill>
              </a:rPr>
              <a:t>avantages offerts par des partenaires </a:t>
            </a:r>
            <a:r>
              <a:rPr lang="fr-FR" sz="4100" dirty="0"/>
              <a:t>de la plateforme (réductions, offres exclusives, billetterie, etc.). </a:t>
            </a:r>
            <a:br>
              <a:rPr lang="fr-FR" sz="4100" dirty="0"/>
            </a:br>
            <a:r>
              <a:rPr lang="fr-FR" sz="4100" dirty="0"/>
              <a:t>L’ensemble de ce service est </a:t>
            </a:r>
            <a:r>
              <a:rPr lang="fr-FR" sz="4100" b="1" dirty="0">
                <a:solidFill>
                  <a:srgbClr val="052A66"/>
                </a:solidFill>
              </a:rPr>
              <a:t>gratuit</a:t>
            </a:r>
            <a:r>
              <a:rPr lang="fr-FR" sz="4100" dirty="0"/>
              <a:t>. </a:t>
            </a:r>
          </a:p>
          <a:p>
            <a:pPr marL="0" indent="0" algn="ctr">
              <a:buNone/>
            </a:pPr>
            <a:endParaRPr lang="fr-FR" sz="3600" dirty="0"/>
          </a:p>
          <a:p>
            <a:pPr marL="0" indent="0" algn="ctr">
              <a:buNone/>
            </a:pPr>
            <a:endParaRPr lang="fr-FR" sz="3600" dirty="0"/>
          </a:p>
          <a:p>
            <a:pPr marL="0" indent="0">
              <a:buNone/>
            </a:pPr>
            <a:r>
              <a:rPr lang="fr-FR" sz="2900" dirty="0"/>
              <a:t>+ de 500 hôtels, résidences, campings</a:t>
            </a:r>
          </a:p>
          <a:p>
            <a:pPr marL="0" indent="0">
              <a:buNone/>
            </a:pPr>
            <a:r>
              <a:rPr lang="fr-FR" sz="2900" dirty="0"/>
              <a:t>+ de 300 cinémas</a:t>
            </a:r>
          </a:p>
          <a:p>
            <a:pPr marL="0" indent="0">
              <a:buNone/>
            </a:pPr>
            <a:r>
              <a:rPr lang="fr-FR" sz="2900" dirty="0"/>
              <a:t>+ de 150 parcs d’attraction</a:t>
            </a:r>
          </a:p>
          <a:p>
            <a:pPr marL="0" indent="0">
              <a:buNone/>
            </a:pPr>
            <a:r>
              <a:rPr lang="fr-FR" sz="2900" dirty="0"/>
              <a:t>+ des équipementiers, des loueurs de véhicules, de location de skis, de cours de cuisine, de la parfumerie, et une billetterie complète (sport, concerts, festivals, spectacles et théâtres). </a:t>
            </a:r>
          </a:p>
          <a:p>
            <a:pPr marL="0" lvl="0" indent="0">
              <a:buNone/>
            </a:pPr>
            <a:endParaRPr lang="fr-FR" sz="1800" dirty="0"/>
          </a:p>
          <a:p>
            <a:pPr marL="0" lvl="0" indent="0">
              <a:buNone/>
            </a:pPr>
            <a:r>
              <a:rPr lang="fr-FR" sz="2400" dirty="0">
                <a:hlinkClick r:id="rId2"/>
              </a:rPr>
              <a:t>https://clubcocorico.fr/federation-francaise-des-clubs-omnisports/</a:t>
            </a:r>
            <a:r>
              <a:rPr lang="fr-FR" sz="2400" dirty="0"/>
              <a:t> </a:t>
            </a:r>
          </a:p>
          <a:p>
            <a:endParaRPr lang="fr-FR" dirty="0"/>
          </a:p>
        </p:txBody>
      </p:sp>
      <p:sp>
        <p:nvSpPr>
          <p:cNvPr id="2" name="ZoneTexte 1">
            <a:extLst>
              <a:ext uri="{FF2B5EF4-FFF2-40B4-BE49-F238E27FC236}">
                <a16:creationId xmlns:a16="http://schemas.microsoft.com/office/drawing/2014/main" id="{9A79D66E-DD33-44C9-8550-76E2A32976B7}"/>
              </a:ext>
            </a:extLst>
          </p:cNvPr>
          <p:cNvSpPr txBox="1"/>
          <p:nvPr/>
        </p:nvSpPr>
        <p:spPr>
          <a:xfrm>
            <a:off x="705196" y="393828"/>
            <a:ext cx="4612762" cy="523220"/>
          </a:xfrm>
          <a:prstGeom prst="rect">
            <a:avLst/>
          </a:prstGeom>
          <a:solidFill>
            <a:srgbClr val="C6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small" spc="0" normalizeH="0" baseline="0" noProof="0" dirty="0">
                <a:ln>
                  <a:noFill/>
                </a:ln>
                <a:solidFill>
                  <a:prstClr val="white"/>
                </a:solidFill>
                <a:effectLst/>
                <a:uLnTx/>
                <a:uFillTx/>
                <a:latin typeface="Calibri Light" panose="020F0302020204030204"/>
                <a:ea typeface="+mn-ea"/>
                <a:cs typeface="+mn-cs"/>
              </a:rPr>
              <a:t>Présentation de la plateforme</a:t>
            </a:r>
          </a:p>
        </p:txBody>
      </p:sp>
      <p:cxnSp>
        <p:nvCxnSpPr>
          <p:cNvPr id="10" name="Connecteur droit 9">
            <a:extLst>
              <a:ext uri="{FF2B5EF4-FFF2-40B4-BE49-F238E27FC236}">
                <a16:creationId xmlns:a16="http://schemas.microsoft.com/office/drawing/2014/main" id="{794FC12F-8509-4841-A044-0AE93B68D886}"/>
              </a:ext>
            </a:extLst>
          </p:cNvPr>
          <p:cNvCxnSpPr/>
          <p:nvPr/>
        </p:nvCxnSpPr>
        <p:spPr>
          <a:xfrm>
            <a:off x="0" y="6352674"/>
            <a:ext cx="12192000" cy="0"/>
          </a:xfrm>
          <a:prstGeom prst="line">
            <a:avLst/>
          </a:prstGeom>
          <a:ln w="57150">
            <a:solidFill>
              <a:srgbClr val="C60000"/>
            </a:solidFill>
            <a:prstDash val="sysDot"/>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CD8C490B-8016-4C64-B1B4-780C63431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9440" y="-135317"/>
            <a:ext cx="1432560" cy="1900335"/>
          </a:xfrm>
          <a:prstGeom prst="rect">
            <a:avLst/>
          </a:prstGeom>
        </p:spPr>
      </p:pic>
    </p:spTree>
    <p:extLst>
      <p:ext uri="{BB962C8B-B14F-4D97-AF65-F5344CB8AC3E}">
        <p14:creationId xmlns:p14="http://schemas.microsoft.com/office/powerpoint/2010/main" val="133693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78DCFA-219D-4B39-8FF4-EF07DFDE380A}"/>
              </a:ext>
            </a:extLst>
          </p:cNvPr>
          <p:cNvSpPr/>
          <p:nvPr/>
        </p:nvSpPr>
        <p:spPr>
          <a:xfrm>
            <a:off x="705196" y="393828"/>
            <a:ext cx="4612762" cy="523220"/>
          </a:xfrm>
          <a:prstGeom prst="rect">
            <a:avLst/>
          </a:prstGeom>
          <a:solidFill>
            <a:srgbClr val="052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p:cNvSpPr>
            <a:spLocks noGrp="1"/>
          </p:cNvSpPr>
          <p:nvPr>
            <p:ph idx="1"/>
          </p:nvPr>
        </p:nvSpPr>
        <p:spPr>
          <a:xfrm>
            <a:off x="705196" y="1384039"/>
            <a:ext cx="10867043" cy="4501643"/>
          </a:xfrm>
        </p:spPr>
        <p:txBody>
          <a:bodyPr>
            <a:normAutofit/>
          </a:bodyPr>
          <a:lstStyle/>
          <a:p>
            <a:pPr marL="0" indent="0">
              <a:buNone/>
            </a:pPr>
            <a:r>
              <a:rPr lang="fr-FR" sz="2400" b="1" cap="small" dirty="0">
                <a:solidFill>
                  <a:srgbClr val="C60000"/>
                </a:solidFill>
              </a:rPr>
              <a:t>Pourquoi adhérer au club avantage ?</a:t>
            </a:r>
            <a:br>
              <a:rPr lang="fr-FR" sz="2400" b="1" cap="small" dirty="0">
                <a:solidFill>
                  <a:srgbClr val="C60000"/>
                </a:solidFill>
              </a:rPr>
            </a:br>
            <a:endParaRPr lang="fr-FR" sz="2000" b="1" cap="small" dirty="0"/>
          </a:p>
          <a:p>
            <a:pPr lvl="0"/>
            <a:r>
              <a:rPr lang="fr-FR" dirty="0"/>
              <a:t>Proposer un nouveau service gratuit à vos </a:t>
            </a:r>
            <a:r>
              <a:rPr lang="fr-FR" dirty="0" err="1"/>
              <a:t>pratiquant.e.s</a:t>
            </a:r>
            <a:endParaRPr lang="fr-FR" dirty="0"/>
          </a:p>
          <a:p>
            <a:pPr lvl="0"/>
            <a:endParaRPr lang="fr-FR" sz="2400" dirty="0"/>
          </a:p>
          <a:p>
            <a:pPr lvl="0"/>
            <a:r>
              <a:rPr lang="fr-FR" dirty="0"/>
              <a:t>Faire vivre l’omnisports = donner de l’identité à votre structure</a:t>
            </a:r>
          </a:p>
          <a:p>
            <a:pPr lvl="0"/>
            <a:endParaRPr lang="fr-FR" sz="2400" dirty="0"/>
          </a:p>
          <a:p>
            <a:pPr lvl="0"/>
            <a:r>
              <a:rPr lang="fr-FR" dirty="0"/>
              <a:t>Développer le relationnel en cette période de crise</a:t>
            </a:r>
          </a:p>
          <a:p>
            <a:pPr lvl="0"/>
            <a:endParaRPr lang="fr-FR" dirty="0"/>
          </a:p>
          <a:p>
            <a:pPr lvl="0"/>
            <a:r>
              <a:rPr lang="fr-FR" dirty="0"/>
              <a:t>Affirmer l’existence et la place de l’omnisports au local</a:t>
            </a:r>
          </a:p>
          <a:p>
            <a:pPr lvl="2">
              <a:lnSpc>
                <a:spcPct val="150000"/>
              </a:lnSpc>
            </a:pPr>
            <a:endParaRPr lang="fr-FR" sz="1800" b="1" dirty="0"/>
          </a:p>
          <a:p>
            <a:pPr marL="0" lvl="0" indent="0">
              <a:buNone/>
            </a:pPr>
            <a:endParaRPr lang="fr-FR" sz="1800" dirty="0"/>
          </a:p>
          <a:p>
            <a:pPr marL="0" lvl="0" indent="0">
              <a:buNone/>
            </a:pPr>
            <a:endParaRPr lang="fr-FR" dirty="0"/>
          </a:p>
          <a:p>
            <a:endParaRPr lang="fr-FR" dirty="0"/>
          </a:p>
        </p:txBody>
      </p:sp>
      <p:sp>
        <p:nvSpPr>
          <p:cNvPr id="2" name="ZoneTexte 1">
            <a:extLst>
              <a:ext uri="{FF2B5EF4-FFF2-40B4-BE49-F238E27FC236}">
                <a16:creationId xmlns:a16="http://schemas.microsoft.com/office/drawing/2014/main" id="{9A79D66E-DD33-44C9-8550-76E2A32976B7}"/>
              </a:ext>
            </a:extLst>
          </p:cNvPr>
          <p:cNvSpPr txBox="1"/>
          <p:nvPr/>
        </p:nvSpPr>
        <p:spPr>
          <a:xfrm>
            <a:off x="705196" y="393828"/>
            <a:ext cx="4612762" cy="523220"/>
          </a:xfrm>
          <a:prstGeom prst="rect">
            <a:avLst/>
          </a:prstGeom>
          <a:solidFill>
            <a:srgbClr val="052A6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small" spc="0" normalizeH="0" baseline="0" noProof="0" dirty="0">
                <a:ln>
                  <a:noFill/>
                </a:ln>
                <a:solidFill>
                  <a:prstClr val="white"/>
                </a:solidFill>
                <a:effectLst/>
                <a:uLnTx/>
                <a:uFillTx/>
                <a:latin typeface="Calibri Light" panose="020F0302020204030204"/>
                <a:ea typeface="+mn-ea"/>
                <a:cs typeface="+mn-cs"/>
              </a:rPr>
              <a:t>Les intérêts de l’omnisports</a:t>
            </a:r>
          </a:p>
        </p:txBody>
      </p:sp>
      <p:cxnSp>
        <p:nvCxnSpPr>
          <p:cNvPr id="10" name="Connecteur droit 9">
            <a:extLst>
              <a:ext uri="{FF2B5EF4-FFF2-40B4-BE49-F238E27FC236}">
                <a16:creationId xmlns:a16="http://schemas.microsoft.com/office/drawing/2014/main" id="{794FC12F-8509-4841-A044-0AE93B68D886}"/>
              </a:ext>
            </a:extLst>
          </p:cNvPr>
          <p:cNvCxnSpPr/>
          <p:nvPr/>
        </p:nvCxnSpPr>
        <p:spPr>
          <a:xfrm>
            <a:off x="0" y="6352674"/>
            <a:ext cx="12192000" cy="0"/>
          </a:xfrm>
          <a:prstGeom prst="line">
            <a:avLst/>
          </a:prstGeom>
          <a:ln w="57150">
            <a:solidFill>
              <a:srgbClr val="C60000"/>
            </a:solidFill>
            <a:prstDash val="sysDot"/>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26A01A6D-A920-408F-9ED0-8B74E582C6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9440" y="-135317"/>
            <a:ext cx="1432560" cy="1900335"/>
          </a:xfrm>
          <a:prstGeom prst="rect">
            <a:avLst/>
          </a:prstGeom>
        </p:spPr>
      </p:pic>
    </p:spTree>
    <p:extLst>
      <p:ext uri="{BB962C8B-B14F-4D97-AF65-F5344CB8AC3E}">
        <p14:creationId xmlns:p14="http://schemas.microsoft.com/office/powerpoint/2010/main" val="1002837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78DCFA-219D-4B39-8FF4-EF07DFDE380A}"/>
              </a:ext>
            </a:extLst>
          </p:cNvPr>
          <p:cNvSpPr/>
          <p:nvPr/>
        </p:nvSpPr>
        <p:spPr>
          <a:xfrm>
            <a:off x="705196" y="393828"/>
            <a:ext cx="4612762" cy="523220"/>
          </a:xfrm>
          <a:prstGeom prst="rect">
            <a:avLst/>
          </a:prstGeom>
          <a:solidFill>
            <a:srgbClr val="052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p:cNvSpPr>
            <a:spLocks noGrp="1"/>
          </p:cNvSpPr>
          <p:nvPr>
            <p:ph idx="1"/>
          </p:nvPr>
        </p:nvSpPr>
        <p:spPr>
          <a:xfrm>
            <a:off x="705196" y="1384039"/>
            <a:ext cx="10318975" cy="4501643"/>
          </a:xfrm>
        </p:spPr>
        <p:txBody>
          <a:bodyPr>
            <a:normAutofit/>
          </a:bodyPr>
          <a:lstStyle/>
          <a:p>
            <a:pPr marL="342900" lvl="0" indent="-342900">
              <a:buFont typeface="Calibri" panose="020F0502020204030204" pitchFamily="34" charset="0"/>
              <a:buChar char="-"/>
            </a:pPr>
            <a:r>
              <a:rPr lang="fr-FR" dirty="0">
                <a:effectLst/>
                <a:latin typeface="Calibri" panose="020F0502020204030204" pitchFamily="34" charset="0"/>
                <a:ea typeface="Times New Roman" panose="02020603050405020304" pitchFamily="18" charset="0"/>
              </a:rPr>
              <a:t>La relation commerciale se situe entre le souscripteur et le commerçant qu’il aura retenu, dégageant ainsi toute responsabilité du club, de la fédération, du promoteur de la plateforme</a:t>
            </a:r>
          </a:p>
          <a:p>
            <a:pPr marL="0" lvl="0" indent="0">
              <a:buNone/>
            </a:pPr>
            <a:endParaRPr lang="fr-FR"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fr-FR" dirty="0">
                <a:effectLst/>
                <a:latin typeface="Calibri" panose="020F0502020204030204" pitchFamily="34" charset="0"/>
                <a:ea typeface="Times New Roman" panose="02020603050405020304" pitchFamily="18" charset="0"/>
              </a:rPr>
              <a:t>Les données collectées ne seront transmises à aucune entreprise ou structure quelle qu’elle soit</a:t>
            </a:r>
          </a:p>
          <a:p>
            <a:pPr marL="0" lvl="0" indent="0">
              <a:buNone/>
            </a:pPr>
            <a:endParaRPr lang="fr-FR"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fr-FR" dirty="0">
                <a:effectLst/>
                <a:latin typeface="Calibri" panose="020F0502020204030204" pitchFamily="34" charset="0"/>
                <a:ea typeface="Times New Roman" panose="02020603050405020304" pitchFamily="18" charset="0"/>
              </a:rPr>
              <a:t>La FFCO ne pourra faire qu’un maximum de 4 envois de newsletter par année civile pour informer notamment des nouveautés du ffco-avantage.</a:t>
            </a:r>
            <a:endParaRPr lang="fr-FR" dirty="0">
              <a:effectLst/>
              <a:latin typeface="Calibri" panose="020F0502020204030204" pitchFamily="34" charset="0"/>
              <a:ea typeface="Calibri" panose="020F0502020204030204" pitchFamily="34" charset="0"/>
            </a:endParaRPr>
          </a:p>
          <a:p>
            <a:pPr lvl="2">
              <a:lnSpc>
                <a:spcPct val="150000"/>
              </a:lnSpc>
            </a:pPr>
            <a:endParaRPr lang="fr-FR" sz="1800" b="1" dirty="0"/>
          </a:p>
          <a:p>
            <a:pPr marL="0" lvl="0" indent="0">
              <a:buNone/>
            </a:pPr>
            <a:endParaRPr lang="fr-FR" sz="1800" dirty="0"/>
          </a:p>
          <a:p>
            <a:pPr marL="0" lvl="0" indent="0">
              <a:buNone/>
            </a:pPr>
            <a:endParaRPr lang="fr-FR" dirty="0"/>
          </a:p>
          <a:p>
            <a:endParaRPr lang="fr-FR" dirty="0"/>
          </a:p>
        </p:txBody>
      </p:sp>
      <p:sp>
        <p:nvSpPr>
          <p:cNvPr id="2" name="ZoneTexte 1">
            <a:extLst>
              <a:ext uri="{FF2B5EF4-FFF2-40B4-BE49-F238E27FC236}">
                <a16:creationId xmlns:a16="http://schemas.microsoft.com/office/drawing/2014/main" id="{9A79D66E-DD33-44C9-8550-76E2A32976B7}"/>
              </a:ext>
            </a:extLst>
          </p:cNvPr>
          <p:cNvSpPr txBox="1"/>
          <p:nvPr/>
        </p:nvSpPr>
        <p:spPr>
          <a:xfrm>
            <a:off x="705196" y="393828"/>
            <a:ext cx="4791478" cy="523220"/>
          </a:xfrm>
          <a:prstGeom prst="rect">
            <a:avLst/>
          </a:prstGeom>
          <a:solidFill>
            <a:srgbClr val="052A6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small" spc="0" normalizeH="0" baseline="0" noProof="0" dirty="0">
                <a:ln>
                  <a:noFill/>
                </a:ln>
                <a:solidFill>
                  <a:prstClr val="white"/>
                </a:solidFill>
                <a:effectLst/>
                <a:uLnTx/>
                <a:uFillTx/>
                <a:latin typeface="Calibri Light" panose="020F0302020204030204"/>
                <a:ea typeface="+mn-ea"/>
                <a:cs typeface="+mn-cs"/>
              </a:rPr>
              <a:t>les conditions générales</a:t>
            </a:r>
          </a:p>
        </p:txBody>
      </p:sp>
      <p:cxnSp>
        <p:nvCxnSpPr>
          <p:cNvPr id="10" name="Connecteur droit 9">
            <a:extLst>
              <a:ext uri="{FF2B5EF4-FFF2-40B4-BE49-F238E27FC236}">
                <a16:creationId xmlns:a16="http://schemas.microsoft.com/office/drawing/2014/main" id="{794FC12F-8509-4841-A044-0AE93B68D886}"/>
              </a:ext>
            </a:extLst>
          </p:cNvPr>
          <p:cNvCxnSpPr/>
          <p:nvPr/>
        </p:nvCxnSpPr>
        <p:spPr>
          <a:xfrm>
            <a:off x="0" y="6352674"/>
            <a:ext cx="12192000" cy="0"/>
          </a:xfrm>
          <a:prstGeom prst="line">
            <a:avLst/>
          </a:prstGeom>
          <a:ln w="57150">
            <a:solidFill>
              <a:srgbClr val="C60000"/>
            </a:solidFill>
            <a:prstDash val="sysDot"/>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26A01A6D-A920-408F-9ED0-8B74E582C6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9440" y="-135317"/>
            <a:ext cx="1432560" cy="1900335"/>
          </a:xfrm>
          <a:prstGeom prst="rect">
            <a:avLst/>
          </a:prstGeom>
        </p:spPr>
      </p:pic>
    </p:spTree>
    <p:extLst>
      <p:ext uri="{BB962C8B-B14F-4D97-AF65-F5344CB8AC3E}">
        <p14:creationId xmlns:p14="http://schemas.microsoft.com/office/powerpoint/2010/main" val="364175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78DCFA-219D-4B39-8FF4-EF07DFDE380A}"/>
              </a:ext>
            </a:extLst>
          </p:cNvPr>
          <p:cNvSpPr/>
          <p:nvPr/>
        </p:nvSpPr>
        <p:spPr>
          <a:xfrm>
            <a:off x="705196" y="393828"/>
            <a:ext cx="4612762" cy="523220"/>
          </a:xfrm>
          <a:prstGeom prst="rect">
            <a:avLst/>
          </a:prstGeom>
          <a:solidFill>
            <a:srgbClr val="052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ZoneTexte 1">
            <a:extLst>
              <a:ext uri="{FF2B5EF4-FFF2-40B4-BE49-F238E27FC236}">
                <a16:creationId xmlns:a16="http://schemas.microsoft.com/office/drawing/2014/main" id="{9A79D66E-DD33-44C9-8550-76E2A32976B7}"/>
              </a:ext>
            </a:extLst>
          </p:cNvPr>
          <p:cNvSpPr txBox="1"/>
          <p:nvPr/>
        </p:nvSpPr>
        <p:spPr>
          <a:xfrm>
            <a:off x="705196" y="393828"/>
            <a:ext cx="4612762" cy="523220"/>
          </a:xfrm>
          <a:prstGeom prst="rect">
            <a:avLst/>
          </a:prstGeom>
          <a:solidFill>
            <a:srgbClr val="052A6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small" spc="0" normalizeH="0" baseline="0" noProof="0" dirty="0">
                <a:ln>
                  <a:noFill/>
                </a:ln>
                <a:solidFill>
                  <a:prstClr val="white"/>
                </a:solidFill>
                <a:effectLst/>
                <a:uLnTx/>
                <a:uFillTx/>
                <a:latin typeface="Calibri Light" panose="020F0302020204030204"/>
                <a:ea typeface="+mn-ea"/>
                <a:cs typeface="+mn-cs"/>
              </a:rPr>
              <a:t>Interpeller vos adhérents</a:t>
            </a:r>
          </a:p>
        </p:txBody>
      </p:sp>
      <p:cxnSp>
        <p:nvCxnSpPr>
          <p:cNvPr id="10" name="Connecteur droit 9">
            <a:extLst>
              <a:ext uri="{FF2B5EF4-FFF2-40B4-BE49-F238E27FC236}">
                <a16:creationId xmlns:a16="http://schemas.microsoft.com/office/drawing/2014/main" id="{794FC12F-8509-4841-A044-0AE93B68D886}"/>
              </a:ext>
            </a:extLst>
          </p:cNvPr>
          <p:cNvCxnSpPr/>
          <p:nvPr/>
        </p:nvCxnSpPr>
        <p:spPr>
          <a:xfrm>
            <a:off x="0" y="6352674"/>
            <a:ext cx="12192000" cy="0"/>
          </a:xfrm>
          <a:prstGeom prst="line">
            <a:avLst/>
          </a:prstGeom>
          <a:ln w="57150">
            <a:solidFill>
              <a:srgbClr val="C60000"/>
            </a:solidFill>
            <a:prstDash val="sysDot"/>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AC55C1F7-B0BC-48EB-8D32-870F5E5FF364}"/>
              </a:ext>
            </a:extLst>
          </p:cNvPr>
          <p:cNvSpPr txBox="1"/>
          <p:nvPr/>
        </p:nvSpPr>
        <p:spPr>
          <a:xfrm>
            <a:off x="1299761" y="1021419"/>
            <a:ext cx="66608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a:ln>
                  <a:noFill/>
                </a:ln>
                <a:solidFill>
                  <a:prstClr val="black"/>
                </a:solidFill>
                <a:effectLst/>
                <a:uLnTx/>
                <a:uFillTx/>
                <a:latin typeface="Calibri" panose="020F0502020204030204"/>
                <a:ea typeface="+mn-ea"/>
                <a:cs typeface="+mn-cs"/>
              </a:rPr>
              <a:t>Mail type auprès de vos </a:t>
            </a:r>
            <a:r>
              <a:rPr kumimoji="0" lang="fr-FR" sz="1800" b="1" i="1" u="none" strike="noStrike" kern="1200" cap="none" spc="0" normalizeH="0" baseline="0" noProof="0" dirty="0" err="1">
                <a:ln>
                  <a:noFill/>
                </a:ln>
                <a:solidFill>
                  <a:prstClr val="black"/>
                </a:solidFill>
                <a:effectLst/>
                <a:uLnTx/>
                <a:uFillTx/>
                <a:latin typeface="Calibri" panose="020F0502020204030204"/>
                <a:ea typeface="+mn-ea"/>
                <a:cs typeface="+mn-cs"/>
              </a:rPr>
              <a:t>adhérent.e.s</a:t>
            </a:r>
            <a:r>
              <a:rPr kumimoji="0" lang="fr-FR" sz="1800" b="1" i="1"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4" name="Rectangle 3">
            <a:extLst>
              <a:ext uri="{FF2B5EF4-FFF2-40B4-BE49-F238E27FC236}">
                <a16:creationId xmlns:a16="http://schemas.microsoft.com/office/drawing/2014/main" id="{C366692F-4D01-45E0-AB27-B05CC6F43D0C}"/>
              </a:ext>
            </a:extLst>
          </p:cNvPr>
          <p:cNvSpPr/>
          <p:nvPr/>
        </p:nvSpPr>
        <p:spPr>
          <a:xfrm>
            <a:off x="792480" y="1361350"/>
            <a:ext cx="6014720" cy="4734646"/>
          </a:xfrm>
          <a:prstGeom prst="rect">
            <a:avLst/>
          </a:prstGeom>
          <a:solidFill>
            <a:srgbClr val="052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CDF2249C-442E-49A7-AC2D-3586BAB740A2}"/>
              </a:ext>
            </a:extLst>
          </p:cNvPr>
          <p:cNvSpPr txBox="1"/>
          <p:nvPr/>
        </p:nvSpPr>
        <p:spPr>
          <a:xfrm>
            <a:off x="830580" y="1393756"/>
            <a:ext cx="5938520" cy="535531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Bonjour Daniel,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Suite à une année 2020 particulière et complexe, le XYZ Omnisports a souhaité vous apporter un nouveau service </a:t>
            </a:r>
            <a:r>
              <a:rPr kumimoji="0" lang="fr-FR" sz="1800" b="0" i="1" u="none" strike="noStrike" kern="1200" cap="none" spc="0" normalizeH="0" baseline="0" noProof="0" dirty="0">
                <a:ln>
                  <a:noFill/>
                </a:ln>
                <a:solidFill>
                  <a:prstClr val="white"/>
                </a:solidFill>
                <a:effectLst/>
                <a:uLnTx/>
                <a:uFillTx/>
                <a:latin typeface="Calibri" panose="020F0502020204030204"/>
                <a:ea typeface="+mn-ea"/>
                <a:cs typeface="+mn-cs"/>
              </a:rPr>
              <a:t>–similaire à celui apporté par certains comités d’entreprise- </a:t>
            </a: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et vous faire bénéficier d’avantages supplémentaires du fait de votre adhésion.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Pour cela, nous vous proposons de vous inscrire à la plateforme de la F.F. Clubs Omnisports.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Gratuitement, vous pourrez accéder à </a:t>
            </a: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des avantages exclusifs </a:t>
            </a: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(réductions, offres exclusives, billetterie…) auprès de centaines d’entreprises partenaires.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Alors, on y va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Graphique 6" descr="Balles de sport">
            <a:extLst>
              <a:ext uri="{FF2B5EF4-FFF2-40B4-BE49-F238E27FC236}">
                <a16:creationId xmlns:a16="http://schemas.microsoft.com/office/drawing/2014/main" id="{A8AB66DE-78D0-4A07-ADC3-6774371058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0560" y="5181595"/>
            <a:ext cx="914400" cy="914400"/>
          </a:xfrm>
          <a:prstGeom prst="rect">
            <a:avLst/>
          </a:prstGeom>
        </p:spPr>
      </p:pic>
      <p:sp>
        <p:nvSpPr>
          <p:cNvPr id="12" name="ZoneTexte 11">
            <a:extLst>
              <a:ext uri="{FF2B5EF4-FFF2-40B4-BE49-F238E27FC236}">
                <a16:creationId xmlns:a16="http://schemas.microsoft.com/office/drawing/2014/main" id="{DE647509-2F5E-472F-AD4F-74C51AB5887C}"/>
              </a:ext>
            </a:extLst>
          </p:cNvPr>
          <p:cNvSpPr txBox="1"/>
          <p:nvPr/>
        </p:nvSpPr>
        <p:spPr>
          <a:xfrm>
            <a:off x="7366000" y="3004344"/>
            <a:ext cx="4470400" cy="17235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E-mail de suivi de la communauté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Newsletter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 PERMET DE DEVELOPPER LA RELATION</a:t>
            </a:r>
          </a:p>
        </p:txBody>
      </p:sp>
      <p:pic>
        <p:nvPicPr>
          <p:cNvPr id="13" name="Image 12">
            <a:extLst>
              <a:ext uri="{FF2B5EF4-FFF2-40B4-BE49-F238E27FC236}">
                <a16:creationId xmlns:a16="http://schemas.microsoft.com/office/drawing/2014/main" id="{CB0C94A6-5705-4C37-9F1B-430C7ADE61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9440" y="-135317"/>
            <a:ext cx="1432560" cy="1900335"/>
          </a:xfrm>
          <a:prstGeom prst="rect">
            <a:avLst/>
          </a:prstGeom>
        </p:spPr>
      </p:pic>
    </p:spTree>
    <p:extLst>
      <p:ext uri="{BB962C8B-B14F-4D97-AF65-F5344CB8AC3E}">
        <p14:creationId xmlns:p14="http://schemas.microsoft.com/office/powerpoint/2010/main" val="4294102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78DCFA-219D-4B39-8FF4-EF07DFDE380A}"/>
              </a:ext>
            </a:extLst>
          </p:cNvPr>
          <p:cNvSpPr/>
          <p:nvPr/>
        </p:nvSpPr>
        <p:spPr>
          <a:xfrm>
            <a:off x="705196" y="393828"/>
            <a:ext cx="4612762" cy="523220"/>
          </a:xfrm>
          <a:prstGeom prst="rect">
            <a:avLst/>
          </a:prstGeom>
          <a:solidFill>
            <a:srgbClr val="052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ZoneTexte 1">
            <a:extLst>
              <a:ext uri="{FF2B5EF4-FFF2-40B4-BE49-F238E27FC236}">
                <a16:creationId xmlns:a16="http://schemas.microsoft.com/office/drawing/2014/main" id="{9A79D66E-DD33-44C9-8550-76E2A32976B7}"/>
              </a:ext>
            </a:extLst>
          </p:cNvPr>
          <p:cNvSpPr txBox="1"/>
          <p:nvPr/>
        </p:nvSpPr>
        <p:spPr>
          <a:xfrm>
            <a:off x="705196" y="393828"/>
            <a:ext cx="4612762" cy="523220"/>
          </a:xfrm>
          <a:prstGeom prst="rect">
            <a:avLst/>
          </a:prstGeom>
          <a:solidFill>
            <a:srgbClr val="052A6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small" spc="0" normalizeH="0" baseline="0" noProof="0" dirty="0">
                <a:ln>
                  <a:noFill/>
                </a:ln>
                <a:solidFill>
                  <a:prstClr val="white"/>
                </a:solidFill>
                <a:effectLst/>
                <a:uLnTx/>
                <a:uFillTx/>
                <a:latin typeface="Calibri Light" panose="020F0302020204030204"/>
                <a:ea typeface="+mn-ea"/>
                <a:cs typeface="+mn-cs"/>
              </a:rPr>
              <a:t>Comment se connecter ?</a:t>
            </a:r>
          </a:p>
        </p:txBody>
      </p:sp>
      <p:cxnSp>
        <p:nvCxnSpPr>
          <p:cNvPr id="10" name="Connecteur droit 9">
            <a:extLst>
              <a:ext uri="{FF2B5EF4-FFF2-40B4-BE49-F238E27FC236}">
                <a16:creationId xmlns:a16="http://schemas.microsoft.com/office/drawing/2014/main" id="{794FC12F-8509-4841-A044-0AE93B68D886}"/>
              </a:ext>
            </a:extLst>
          </p:cNvPr>
          <p:cNvCxnSpPr/>
          <p:nvPr/>
        </p:nvCxnSpPr>
        <p:spPr>
          <a:xfrm>
            <a:off x="0" y="6352674"/>
            <a:ext cx="12192000" cy="0"/>
          </a:xfrm>
          <a:prstGeom prst="line">
            <a:avLst/>
          </a:prstGeom>
          <a:ln w="57150">
            <a:solidFill>
              <a:srgbClr val="C60000"/>
            </a:solidFill>
            <a:prstDash val="sysDot"/>
          </a:ln>
        </p:spPr>
        <p:style>
          <a:lnRef idx="1">
            <a:schemeClr val="accent1"/>
          </a:lnRef>
          <a:fillRef idx="0">
            <a:schemeClr val="accent1"/>
          </a:fillRef>
          <a:effectRef idx="0">
            <a:schemeClr val="accent1"/>
          </a:effectRef>
          <a:fontRef idx="minor">
            <a:schemeClr val="tx1"/>
          </a:fontRef>
        </p:style>
      </p:cxnSp>
      <p:sp>
        <p:nvSpPr>
          <p:cNvPr id="11" name="Titre 1">
            <a:extLst>
              <a:ext uri="{FF2B5EF4-FFF2-40B4-BE49-F238E27FC236}">
                <a16:creationId xmlns:a16="http://schemas.microsoft.com/office/drawing/2014/main" id="{61042BE4-21C6-4388-BC28-A1CC1FC4ACE7}"/>
              </a:ext>
            </a:extLst>
          </p:cNvPr>
          <p:cNvSpPr txBox="1">
            <a:spLocks/>
          </p:cNvSpPr>
          <p:nvPr/>
        </p:nvSpPr>
        <p:spPr>
          <a:xfrm>
            <a:off x="705196" y="1887513"/>
            <a:ext cx="10159393" cy="1597961"/>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700" b="0" i="0" u="none" strike="noStrike" kern="1200" cap="none" spc="0" normalizeH="0" baseline="0" noProof="0" dirty="0">
                <a:ln>
                  <a:noFill/>
                </a:ln>
                <a:solidFill>
                  <a:srgbClr val="1F3071"/>
                </a:solidFill>
                <a:effectLst/>
                <a:uLnTx/>
                <a:uFillTx/>
                <a:latin typeface="Calibri Light" panose="020F0302020204030204"/>
                <a:ea typeface="+mj-ea"/>
                <a:cs typeface="+mj-cs"/>
              </a:rPr>
              <a:t>Bénéficiez ici d’offres négociées tout au long de l’année !</a:t>
            </a:r>
            <a:br>
              <a:rPr kumimoji="0" lang="fr-FR" sz="2700" b="0" i="0" u="none" strike="noStrike" kern="1200" cap="none" spc="0" normalizeH="0" baseline="0" noProof="0" dirty="0">
                <a:ln>
                  <a:noFill/>
                </a:ln>
                <a:solidFill>
                  <a:srgbClr val="1F3071"/>
                </a:solidFill>
                <a:effectLst/>
                <a:uLnTx/>
                <a:uFillTx/>
                <a:latin typeface="Calibri Light" panose="020F0302020204030204"/>
                <a:ea typeface="+mj-ea"/>
                <a:cs typeface="+mj-cs"/>
              </a:rPr>
            </a:br>
            <a:r>
              <a:rPr kumimoji="0" lang="fr-FR" sz="2700" b="0" i="0" u="none" strike="noStrike" kern="1200" cap="none" spc="0" normalizeH="0" baseline="0" noProof="0" dirty="0">
                <a:ln>
                  <a:noFill/>
                </a:ln>
                <a:solidFill>
                  <a:srgbClr val="1F3071"/>
                </a:solidFill>
                <a:effectLst/>
                <a:uLnTx/>
                <a:uFillTx/>
                <a:latin typeface="Calibri Light" panose="020F0302020204030204"/>
                <a:ea typeface="+mj-ea"/>
                <a:cs typeface="+mj-cs"/>
              </a:rPr>
              <a:t>Achats du quotidien, bons d’achats, beauté, parcs d’attractions, cinémas, voyages..</a:t>
            </a:r>
            <a:br>
              <a:rPr kumimoji="0" lang="fr-FR" sz="2700" b="0" i="0" u="none" strike="noStrike" kern="1200" cap="none" spc="0" normalizeH="0" baseline="0" noProof="0" dirty="0">
                <a:ln>
                  <a:noFill/>
                </a:ln>
                <a:solidFill>
                  <a:srgbClr val="1F3071"/>
                </a:solidFill>
                <a:effectLst/>
                <a:uLnTx/>
                <a:uFillTx/>
                <a:latin typeface="Calibri Light" panose="020F0302020204030204"/>
                <a:ea typeface="+mj-ea"/>
                <a:cs typeface="+mj-cs"/>
              </a:rPr>
            </a:br>
            <a:br>
              <a:rPr kumimoji="0" lang="fr-FR" sz="2700" b="0" i="0" u="none" strike="noStrike" kern="1200" cap="none" spc="0" normalizeH="0" baseline="0" noProof="0" dirty="0">
                <a:ln>
                  <a:noFill/>
                </a:ln>
                <a:solidFill>
                  <a:srgbClr val="1F3071"/>
                </a:solidFill>
                <a:effectLst/>
                <a:uLnTx/>
                <a:uFillTx/>
                <a:latin typeface="Calibri Light" panose="020F0302020204030204"/>
                <a:ea typeface="+mj-ea"/>
                <a:cs typeface="+mj-cs"/>
              </a:rPr>
            </a:br>
            <a:r>
              <a:rPr kumimoji="0" lang="fr-FR" sz="2700" b="0" i="0" u="none" strike="noStrike" kern="1200" cap="none" spc="0" normalizeH="0" baseline="0" noProof="0" dirty="0">
                <a:ln>
                  <a:noFill/>
                </a:ln>
                <a:solidFill>
                  <a:srgbClr val="1F3071"/>
                </a:solidFill>
                <a:effectLst/>
                <a:uLnTx/>
                <a:uFillTx/>
                <a:latin typeface="Calibri Light" panose="020F0302020204030204"/>
                <a:ea typeface="+mj-ea"/>
                <a:cs typeface="+mj-cs"/>
              </a:rPr>
              <a:t>Pour en profiter c’est très simple, et c’est gratuit !</a:t>
            </a:r>
            <a:br>
              <a:rPr kumimoji="0" lang="fr-FR" sz="2700" b="0" i="0" u="none" strike="noStrike" kern="1200" cap="none" spc="0" normalizeH="0" baseline="0" noProof="0" dirty="0">
                <a:ln>
                  <a:noFill/>
                </a:ln>
                <a:solidFill>
                  <a:srgbClr val="1F3071"/>
                </a:solidFill>
                <a:effectLst/>
                <a:uLnTx/>
                <a:uFillTx/>
                <a:latin typeface="Calibri Light" panose="020F0302020204030204"/>
                <a:ea typeface="+mj-ea"/>
                <a:cs typeface="+mj-cs"/>
              </a:rPr>
            </a:br>
            <a:br>
              <a:rPr kumimoji="0" lang="fr-FR" sz="2000" b="0" i="0" u="none" strike="noStrike" kern="1200" cap="none" spc="0" normalizeH="0" baseline="0" noProof="0" dirty="0">
                <a:ln>
                  <a:noFill/>
                </a:ln>
                <a:solidFill>
                  <a:srgbClr val="1F3071"/>
                </a:solidFill>
                <a:effectLst/>
                <a:uLnTx/>
                <a:uFillTx/>
                <a:latin typeface="Calibri Light" panose="020F0302020204030204"/>
                <a:ea typeface="+mj-ea"/>
                <a:cs typeface="+mj-cs"/>
              </a:rPr>
            </a:br>
            <a:endParaRPr kumimoji="0" lang="fr-FR" sz="2000" b="0" i="0" u="none" strike="noStrike" kern="1200" cap="none" spc="0" normalizeH="0" baseline="0" noProof="0" dirty="0">
              <a:ln>
                <a:noFill/>
              </a:ln>
              <a:solidFill>
                <a:srgbClr val="1F3071"/>
              </a:solidFill>
              <a:effectLst/>
              <a:uLnTx/>
              <a:uFillTx/>
              <a:latin typeface="Calibri Light" panose="020F0302020204030204"/>
              <a:ea typeface="+mj-ea"/>
              <a:cs typeface="+mj-cs"/>
            </a:endParaRPr>
          </a:p>
        </p:txBody>
      </p:sp>
      <p:sp>
        <p:nvSpPr>
          <p:cNvPr id="13" name="Titre 1">
            <a:extLst>
              <a:ext uri="{FF2B5EF4-FFF2-40B4-BE49-F238E27FC236}">
                <a16:creationId xmlns:a16="http://schemas.microsoft.com/office/drawing/2014/main" id="{CDC85B94-A459-45D2-A588-5F561DE5D2C7}"/>
              </a:ext>
            </a:extLst>
          </p:cNvPr>
          <p:cNvSpPr txBox="1">
            <a:spLocks/>
          </p:cNvSpPr>
          <p:nvPr/>
        </p:nvSpPr>
        <p:spPr>
          <a:xfrm>
            <a:off x="1573870" y="1287885"/>
            <a:ext cx="7863062" cy="571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a:ln>
                  <a:noFill/>
                </a:ln>
                <a:solidFill>
                  <a:srgbClr val="1F3071"/>
                </a:solidFill>
                <a:effectLst/>
                <a:uLnTx/>
                <a:uFillTx/>
                <a:latin typeface="Calibri Light" panose="020F0302020204030204"/>
                <a:ea typeface="+mj-ea"/>
                <a:cs typeface="+mj-cs"/>
              </a:rPr>
              <a:t>Bienvenue sur le Club Avantages offert par votre fédération !</a:t>
            </a:r>
            <a:br>
              <a:rPr kumimoji="0" lang="fr-FR" sz="2400" b="1" i="0" u="none" strike="noStrike" kern="1200" cap="none" spc="0" normalizeH="0" baseline="0" noProof="0" dirty="0">
                <a:ln>
                  <a:noFill/>
                </a:ln>
                <a:solidFill>
                  <a:srgbClr val="1F3071"/>
                </a:solidFill>
                <a:effectLst/>
                <a:uLnTx/>
                <a:uFillTx/>
                <a:latin typeface="Calibri Light" panose="020F0302020204030204"/>
                <a:ea typeface="+mj-ea"/>
                <a:cs typeface="+mj-cs"/>
              </a:rPr>
            </a:br>
            <a:endParaRPr kumimoji="0" lang="fr-FR" sz="2400" b="1" i="0" u="none" strike="noStrike" kern="1200" cap="none" spc="0" normalizeH="0" baseline="0" noProof="0" dirty="0">
              <a:ln>
                <a:noFill/>
              </a:ln>
              <a:solidFill>
                <a:srgbClr val="1F3071"/>
              </a:solidFill>
              <a:effectLst/>
              <a:uLnTx/>
              <a:uFillTx/>
              <a:latin typeface="Calibri Light" panose="020F0302020204030204"/>
              <a:ea typeface="+mj-ea"/>
              <a:cs typeface="+mj-cs"/>
            </a:endParaRPr>
          </a:p>
        </p:txBody>
      </p:sp>
      <p:sp>
        <p:nvSpPr>
          <p:cNvPr id="14" name="Titre 1">
            <a:extLst>
              <a:ext uri="{FF2B5EF4-FFF2-40B4-BE49-F238E27FC236}">
                <a16:creationId xmlns:a16="http://schemas.microsoft.com/office/drawing/2014/main" id="{EE3C81DE-3DBD-48BD-9058-2C215D2AF949}"/>
              </a:ext>
            </a:extLst>
          </p:cNvPr>
          <p:cNvSpPr txBox="1">
            <a:spLocks/>
          </p:cNvSpPr>
          <p:nvPr/>
        </p:nvSpPr>
        <p:spPr>
          <a:xfrm>
            <a:off x="1389783" y="3042398"/>
            <a:ext cx="8948748" cy="5168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br>
              <a:rPr kumimoji="0" lang="fr-FR" sz="1800" b="0" i="0" u="none" strike="noStrike" kern="1200" cap="none" spc="0" normalizeH="0" baseline="0" noProof="0" dirty="0">
                <a:ln>
                  <a:noFill/>
                </a:ln>
                <a:solidFill>
                  <a:srgbClr val="1F3071"/>
                </a:solidFill>
                <a:effectLst/>
                <a:uLnTx/>
                <a:uFillTx/>
                <a:latin typeface="Calibri Light" panose="020F0302020204030204"/>
                <a:ea typeface="+mj-ea"/>
                <a:cs typeface="+mj-cs"/>
              </a:rPr>
            </a:br>
            <a:r>
              <a:rPr kumimoji="0" lang="fr-FR" sz="2000" b="1" i="0" u="none" strike="noStrike" kern="1200" cap="none" spc="0" normalizeH="0" baseline="0" noProof="0" dirty="0">
                <a:ln>
                  <a:noFill/>
                </a:ln>
                <a:solidFill>
                  <a:srgbClr val="1F3071"/>
                </a:solidFill>
                <a:effectLst/>
                <a:uLnTx/>
                <a:uFillTx/>
                <a:latin typeface="Calibri Light" panose="020F0302020204030204"/>
                <a:ea typeface="+mj-ea"/>
                <a:cs typeface="+mj-cs"/>
              </a:rPr>
              <a:t>Comment en profiter ? </a:t>
            </a:r>
          </a:p>
        </p:txBody>
      </p:sp>
      <p:sp>
        <p:nvSpPr>
          <p:cNvPr id="15" name="Ellipse 14">
            <a:extLst>
              <a:ext uri="{FF2B5EF4-FFF2-40B4-BE49-F238E27FC236}">
                <a16:creationId xmlns:a16="http://schemas.microsoft.com/office/drawing/2014/main" id="{513E0BF0-3C8B-4C0A-975E-5C237E0B775C}"/>
              </a:ext>
            </a:extLst>
          </p:cNvPr>
          <p:cNvSpPr/>
          <p:nvPr/>
        </p:nvSpPr>
        <p:spPr>
          <a:xfrm>
            <a:off x="1631550" y="3807436"/>
            <a:ext cx="525538" cy="481773"/>
          </a:xfrm>
          <a:prstGeom prst="ellipse">
            <a:avLst/>
          </a:prstGeom>
          <a:noFill/>
          <a:ln>
            <a:solidFill>
              <a:srgbClr val="1F307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srgbClr val="FF0000"/>
                </a:solidFill>
              </a:ln>
              <a:noFill/>
              <a:effectLst/>
              <a:uLnTx/>
              <a:uFillTx/>
              <a:latin typeface="Calibri" panose="020F0502020204030204"/>
              <a:ea typeface="+mn-ea"/>
              <a:cs typeface="+mn-cs"/>
            </a:endParaRPr>
          </a:p>
        </p:txBody>
      </p:sp>
      <p:sp>
        <p:nvSpPr>
          <p:cNvPr id="16" name="ZoneTexte 15">
            <a:extLst>
              <a:ext uri="{FF2B5EF4-FFF2-40B4-BE49-F238E27FC236}">
                <a16:creationId xmlns:a16="http://schemas.microsoft.com/office/drawing/2014/main" id="{7307F8C1-A93F-4CAC-8D74-9C3449577FA8}"/>
              </a:ext>
            </a:extLst>
          </p:cNvPr>
          <p:cNvSpPr txBox="1"/>
          <p:nvPr/>
        </p:nvSpPr>
        <p:spPr>
          <a:xfrm>
            <a:off x="1792129" y="3865833"/>
            <a:ext cx="102190" cy="307777"/>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1F3071"/>
                </a:solidFill>
                <a:effectLst/>
                <a:uLnTx/>
                <a:uFillTx/>
                <a:latin typeface="Calibri" panose="020F0502020204030204"/>
                <a:ea typeface="+mn-ea"/>
                <a:cs typeface="+mn-cs"/>
              </a:rPr>
              <a:t>1</a:t>
            </a:r>
          </a:p>
        </p:txBody>
      </p:sp>
      <p:sp>
        <p:nvSpPr>
          <p:cNvPr id="17" name="Titre 1">
            <a:extLst>
              <a:ext uri="{FF2B5EF4-FFF2-40B4-BE49-F238E27FC236}">
                <a16:creationId xmlns:a16="http://schemas.microsoft.com/office/drawing/2014/main" id="{BA07BA60-F9C8-4E8E-9533-F2FD81B6E101}"/>
              </a:ext>
            </a:extLst>
          </p:cNvPr>
          <p:cNvSpPr txBox="1">
            <a:spLocks/>
          </p:cNvSpPr>
          <p:nvPr/>
        </p:nvSpPr>
        <p:spPr>
          <a:xfrm>
            <a:off x="2172152" y="3782719"/>
            <a:ext cx="9037185" cy="5477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1F3071"/>
                </a:solidFill>
                <a:effectLst/>
                <a:uLnTx/>
                <a:uFillTx/>
                <a:latin typeface="Calibri Light" panose="020F0302020204030204"/>
                <a:ea typeface="+mj-ea"/>
                <a:cs typeface="+mj-cs"/>
              </a:rPr>
              <a:t>  Je me connecte sur </a:t>
            </a:r>
            <a:r>
              <a:rPr kumimoji="0" lang="fr-FR" sz="1600" b="0" i="0" u="none" strike="noStrike" kern="1200" cap="none" spc="0" normalizeH="0" baseline="0" noProof="0" dirty="0">
                <a:ln>
                  <a:noFill/>
                </a:ln>
                <a:solidFill>
                  <a:srgbClr val="1F3071"/>
                </a:solidFill>
                <a:effectLst/>
                <a:uLnTx/>
                <a:uFillTx/>
                <a:latin typeface="Calibri Light" panose="020F0302020204030204"/>
                <a:ea typeface="+mj-ea"/>
                <a:cs typeface="+mj-cs"/>
                <a:hlinkClick r:id="rId2"/>
              </a:rPr>
              <a:t>www.ffco.org</a:t>
            </a:r>
            <a:r>
              <a:rPr kumimoji="0" lang="fr-FR" sz="1600" b="0" i="0" u="none" strike="noStrike" kern="1200" cap="none" spc="0" normalizeH="0" baseline="0" noProof="0" dirty="0">
                <a:ln>
                  <a:noFill/>
                </a:ln>
                <a:solidFill>
                  <a:srgbClr val="1F3071"/>
                </a:solidFill>
                <a:effectLst/>
                <a:uLnTx/>
                <a:uFillTx/>
                <a:latin typeface="Calibri Light" panose="020F0302020204030204"/>
                <a:ea typeface="+mj-ea"/>
                <a:cs typeface="+mj-cs"/>
              </a:rPr>
              <a:t> et je clique sur ffco-avantages</a:t>
            </a:r>
          </a:p>
        </p:txBody>
      </p:sp>
      <p:sp>
        <p:nvSpPr>
          <p:cNvPr id="18" name="Ellipse 17">
            <a:extLst>
              <a:ext uri="{FF2B5EF4-FFF2-40B4-BE49-F238E27FC236}">
                <a16:creationId xmlns:a16="http://schemas.microsoft.com/office/drawing/2014/main" id="{BED5EADF-61C5-43F3-858E-9DAFEF115534}"/>
              </a:ext>
            </a:extLst>
          </p:cNvPr>
          <p:cNvSpPr/>
          <p:nvPr/>
        </p:nvSpPr>
        <p:spPr>
          <a:xfrm>
            <a:off x="1652568" y="4456202"/>
            <a:ext cx="525538" cy="481773"/>
          </a:xfrm>
          <a:prstGeom prst="ellipse">
            <a:avLst/>
          </a:prstGeom>
          <a:noFill/>
          <a:ln>
            <a:solidFill>
              <a:srgbClr val="1F307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srgbClr val="FF0000"/>
                </a:solidFill>
              </a:ln>
              <a:noFill/>
              <a:effectLst/>
              <a:uLnTx/>
              <a:uFillTx/>
              <a:latin typeface="Calibri" panose="020F0502020204030204"/>
              <a:ea typeface="+mn-ea"/>
              <a:cs typeface="+mn-cs"/>
            </a:endParaRPr>
          </a:p>
        </p:txBody>
      </p:sp>
      <p:sp>
        <p:nvSpPr>
          <p:cNvPr id="19" name="ZoneTexte 18">
            <a:extLst>
              <a:ext uri="{FF2B5EF4-FFF2-40B4-BE49-F238E27FC236}">
                <a16:creationId xmlns:a16="http://schemas.microsoft.com/office/drawing/2014/main" id="{5D6738FB-D18D-42A7-8FC8-4319908ADA8A}"/>
              </a:ext>
            </a:extLst>
          </p:cNvPr>
          <p:cNvSpPr txBox="1"/>
          <p:nvPr/>
        </p:nvSpPr>
        <p:spPr>
          <a:xfrm>
            <a:off x="1827745" y="4543797"/>
            <a:ext cx="102190" cy="307777"/>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1F3071"/>
                </a:solidFill>
                <a:effectLst/>
                <a:uLnTx/>
                <a:uFillTx/>
                <a:latin typeface="Calibri" panose="020F0502020204030204"/>
                <a:ea typeface="+mn-ea"/>
                <a:cs typeface="+mn-cs"/>
              </a:rPr>
              <a:t>2</a:t>
            </a:r>
          </a:p>
        </p:txBody>
      </p:sp>
      <p:sp>
        <p:nvSpPr>
          <p:cNvPr id="20" name="Titre 1">
            <a:extLst>
              <a:ext uri="{FF2B5EF4-FFF2-40B4-BE49-F238E27FC236}">
                <a16:creationId xmlns:a16="http://schemas.microsoft.com/office/drawing/2014/main" id="{B7A40C73-F4C4-4EE2-80D9-4D62FDE4D79F}"/>
              </a:ext>
            </a:extLst>
          </p:cNvPr>
          <p:cNvSpPr txBox="1">
            <a:spLocks/>
          </p:cNvSpPr>
          <p:nvPr/>
        </p:nvSpPr>
        <p:spPr>
          <a:xfrm>
            <a:off x="1973703" y="4406529"/>
            <a:ext cx="5737126" cy="5168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1F3071"/>
                </a:solidFill>
                <a:effectLst/>
                <a:uLnTx/>
                <a:uFillTx/>
                <a:latin typeface="Calibri Light" panose="020F0302020204030204"/>
                <a:ea typeface="+mj-ea"/>
                <a:cs typeface="+mj-cs"/>
              </a:rPr>
              <a:t>Je clique dans « mon compte » // « créer un compte » </a:t>
            </a:r>
          </a:p>
        </p:txBody>
      </p:sp>
      <p:sp>
        <p:nvSpPr>
          <p:cNvPr id="21" name="Ellipse 20">
            <a:extLst>
              <a:ext uri="{FF2B5EF4-FFF2-40B4-BE49-F238E27FC236}">
                <a16:creationId xmlns:a16="http://schemas.microsoft.com/office/drawing/2014/main" id="{6B8BB0DF-C83B-44D7-83DC-03A7C98D9213}"/>
              </a:ext>
            </a:extLst>
          </p:cNvPr>
          <p:cNvSpPr/>
          <p:nvPr/>
        </p:nvSpPr>
        <p:spPr>
          <a:xfrm>
            <a:off x="1681764" y="5127756"/>
            <a:ext cx="525538" cy="481773"/>
          </a:xfrm>
          <a:prstGeom prst="ellipse">
            <a:avLst/>
          </a:prstGeom>
          <a:noFill/>
          <a:ln>
            <a:solidFill>
              <a:srgbClr val="1F307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srgbClr val="FF0000"/>
                </a:solidFill>
              </a:ln>
              <a:noFill/>
              <a:effectLst/>
              <a:uLnTx/>
              <a:uFillTx/>
              <a:latin typeface="Calibri" panose="020F0502020204030204"/>
              <a:ea typeface="+mn-ea"/>
              <a:cs typeface="+mn-cs"/>
            </a:endParaRPr>
          </a:p>
        </p:txBody>
      </p:sp>
      <p:sp>
        <p:nvSpPr>
          <p:cNvPr id="22" name="ZoneTexte 21">
            <a:extLst>
              <a:ext uri="{FF2B5EF4-FFF2-40B4-BE49-F238E27FC236}">
                <a16:creationId xmlns:a16="http://schemas.microsoft.com/office/drawing/2014/main" id="{FA79E158-94B9-4B9E-B044-65158285E1C7}"/>
              </a:ext>
            </a:extLst>
          </p:cNvPr>
          <p:cNvSpPr txBox="1"/>
          <p:nvPr/>
        </p:nvSpPr>
        <p:spPr>
          <a:xfrm>
            <a:off x="1827745" y="5186153"/>
            <a:ext cx="102190" cy="307777"/>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1F3071"/>
                </a:solidFill>
                <a:effectLst/>
                <a:uLnTx/>
                <a:uFillTx/>
                <a:latin typeface="Calibri" panose="020F0502020204030204"/>
                <a:ea typeface="+mn-ea"/>
                <a:cs typeface="+mn-cs"/>
              </a:rPr>
              <a:t>3</a:t>
            </a:r>
          </a:p>
        </p:txBody>
      </p:sp>
      <p:sp>
        <p:nvSpPr>
          <p:cNvPr id="23" name="Titre 1">
            <a:extLst>
              <a:ext uri="{FF2B5EF4-FFF2-40B4-BE49-F238E27FC236}">
                <a16:creationId xmlns:a16="http://schemas.microsoft.com/office/drawing/2014/main" id="{78AC4C66-B16A-4040-BA4A-FCA8F9F49CB3}"/>
              </a:ext>
            </a:extLst>
          </p:cNvPr>
          <p:cNvSpPr txBox="1">
            <a:spLocks/>
          </p:cNvSpPr>
          <p:nvPr/>
        </p:nvSpPr>
        <p:spPr>
          <a:xfrm>
            <a:off x="1681742" y="5092682"/>
            <a:ext cx="8858699" cy="5168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a:ln>
                  <a:noFill/>
                </a:ln>
                <a:solidFill>
                  <a:srgbClr val="1F3071"/>
                </a:solidFill>
                <a:effectLst/>
                <a:uLnTx/>
                <a:uFillTx/>
                <a:latin typeface="Calibri Light" panose="020F0302020204030204"/>
                <a:ea typeface="+mj-ea"/>
                <a:cs typeface="+mj-cs"/>
              </a:rPr>
              <a:t>            Je </a:t>
            </a:r>
            <a:r>
              <a:rPr kumimoji="0" lang="fr-FR" sz="1800" b="0" i="0" u="none" strike="noStrike" kern="1200" cap="none" spc="0" normalizeH="0" baseline="0" noProof="0" dirty="0">
                <a:ln>
                  <a:noFill/>
                </a:ln>
                <a:solidFill>
                  <a:srgbClr val="1F3071"/>
                </a:solidFill>
                <a:effectLst/>
                <a:uLnTx/>
                <a:uFillTx/>
                <a:latin typeface="Calibri Light" panose="020F0302020204030204"/>
                <a:ea typeface="+mj-ea"/>
                <a:cs typeface="+mj-cs"/>
              </a:rPr>
              <a:t>créée mon compte en renseignant le code fourni par ma fédération</a:t>
            </a:r>
          </a:p>
        </p:txBody>
      </p:sp>
      <p:sp>
        <p:nvSpPr>
          <p:cNvPr id="24" name="Ellipse 23">
            <a:extLst>
              <a:ext uri="{FF2B5EF4-FFF2-40B4-BE49-F238E27FC236}">
                <a16:creationId xmlns:a16="http://schemas.microsoft.com/office/drawing/2014/main" id="{D7F88445-826B-45AC-B4A0-C2CBC97ED1EA}"/>
              </a:ext>
            </a:extLst>
          </p:cNvPr>
          <p:cNvSpPr/>
          <p:nvPr/>
        </p:nvSpPr>
        <p:spPr>
          <a:xfrm>
            <a:off x="1673586" y="5776522"/>
            <a:ext cx="525538" cy="481773"/>
          </a:xfrm>
          <a:prstGeom prst="ellipse">
            <a:avLst/>
          </a:prstGeom>
          <a:noFill/>
          <a:ln>
            <a:solidFill>
              <a:srgbClr val="1F307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srgbClr val="FF0000"/>
                </a:solidFill>
              </a:ln>
              <a:noFill/>
              <a:effectLst/>
              <a:uLnTx/>
              <a:uFillTx/>
              <a:latin typeface="Calibri" panose="020F0502020204030204"/>
              <a:ea typeface="+mn-ea"/>
              <a:cs typeface="+mn-cs"/>
            </a:endParaRPr>
          </a:p>
        </p:txBody>
      </p:sp>
      <p:sp>
        <p:nvSpPr>
          <p:cNvPr id="25" name="ZoneTexte 24">
            <a:extLst>
              <a:ext uri="{FF2B5EF4-FFF2-40B4-BE49-F238E27FC236}">
                <a16:creationId xmlns:a16="http://schemas.microsoft.com/office/drawing/2014/main" id="{D97F4615-3B23-44D4-9F49-CBD8FD37CE33}"/>
              </a:ext>
            </a:extLst>
          </p:cNvPr>
          <p:cNvSpPr txBox="1"/>
          <p:nvPr/>
        </p:nvSpPr>
        <p:spPr>
          <a:xfrm>
            <a:off x="1848763" y="5864117"/>
            <a:ext cx="102190" cy="307777"/>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1F3071"/>
                </a:solidFill>
                <a:effectLst/>
                <a:uLnTx/>
                <a:uFillTx/>
                <a:latin typeface="Calibri" panose="020F0502020204030204"/>
                <a:ea typeface="+mn-ea"/>
                <a:cs typeface="+mn-cs"/>
              </a:rPr>
              <a:t>4</a:t>
            </a:r>
          </a:p>
        </p:txBody>
      </p:sp>
      <p:sp>
        <p:nvSpPr>
          <p:cNvPr id="26" name="Titre 1">
            <a:extLst>
              <a:ext uri="{FF2B5EF4-FFF2-40B4-BE49-F238E27FC236}">
                <a16:creationId xmlns:a16="http://schemas.microsoft.com/office/drawing/2014/main" id="{16CEA41E-B56A-49F4-A8A5-A75C7ECC3846}"/>
              </a:ext>
            </a:extLst>
          </p:cNvPr>
          <p:cNvSpPr txBox="1">
            <a:spLocks/>
          </p:cNvSpPr>
          <p:nvPr/>
        </p:nvSpPr>
        <p:spPr>
          <a:xfrm>
            <a:off x="1731957" y="5726849"/>
            <a:ext cx="5184160" cy="5168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1F3071"/>
                </a:solidFill>
                <a:effectLst/>
                <a:uLnTx/>
                <a:uFillTx/>
                <a:latin typeface="Calibri Light" panose="020F0302020204030204"/>
                <a:ea typeface="+mj-ea"/>
                <a:cs typeface="+mj-cs"/>
              </a:rPr>
              <a:t>Je profite des avantages avec mes proches</a:t>
            </a:r>
          </a:p>
        </p:txBody>
      </p:sp>
      <p:pic>
        <p:nvPicPr>
          <p:cNvPr id="28" name="Image 27">
            <a:extLst>
              <a:ext uri="{FF2B5EF4-FFF2-40B4-BE49-F238E27FC236}">
                <a16:creationId xmlns:a16="http://schemas.microsoft.com/office/drawing/2014/main" id="{23FC22AE-7720-42A7-87B1-53025A599D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9440" y="-135317"/>
            <a:ext cx="1432560" cy="1900335"/>
          </a:xfrm>
          <a:prstGeom prst="rect">
            <a:avLst/>
          </a:prstGeom>
        </p:spPr>
      </p:pic>
    </p:spTree>
    <p:extLst>
      <p:ext uri="{BB962C8B-B14F-4D97-AF65-F5344CB8AC3E}">
        <p14:creationId xmlns:p14="http://schemas.microsoft.com/office/powerpoint/2010/main" val="2239689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EEAAB12-9AC5-4840-A022-FF95D82E2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4399" y="43463"/>
            <a:ext cx="2161918" cy="2867851"/>
          </a:xfrm>
          <a:prstGeom prst="rect">
            <a:avLst/>
          </a:prstGeom>
        </p:spPr>
      </p:pic>
      <p:pic>
        <p:nvPicPr>
          <p:cNvPr id="5" name="Image 4">
            <a:extLst>
              <a:ext uri="{FF2B5EF4-FFF2-40B4-BE49-F238E27FC236}">
                <a16:creationId xmlns:a16="http://schemas.microsoft.com/office/drawing/2014/main" id="{234C617A-6641-424F-A7BA-6972B81D0E9B}"/>
              </a:ext>
            </a:extLst>
          </p:cNvPr>
          <p:cNvPicPr>
            <a:picLocks noChangeAspect="1"/>
          </p:cNvPicPr>
          <p:nvPr/>
        </p:nvPicPr>
        <p:blipFill>
          <a:blip r:embed="rId3"/>
          <a:stretch>
            <a:fillRect/>
          </a:stretch>
        </p:blipFill>
        <p:spPr>
          <a:xfrm>
            <a:off x="245407" y="1041423"/>
            <a:ext cx="5601213" cy="2767133"/>
          </a:xfrm>
          <a:prstGeom prst="rect">
            <a:avLst/>
          </a:prstGeom>
          <a:ln>
            <a:solidFill>
              <a:schemeClr val="tx1"/>
            </a:solidFill>
          </a:ln>
        </p:spPr>
      </p:pic>
      <p:pic>
        <p:nvPicPr>
          <p:cNvPr id="6" name="Image 5">
            <a:extLst>
              <a:ext uri="{FF2B5EF4-FFF2-40B4-BE49-F238E27FC236}">
                <a16:creationId xmlns:a16="http://schemas.microsoft.com/office/drawing/2014/main" id="{689FFD86-5DE8-4EDE-925F-53EFF3A774D7}"/>
              </a:ext>
            </a:extLst>
          </p:cNvPr>
          <p:cNvPicPr>
            <a:picLocks noChangeAspect="1"/>
          </p:cNvPicPr>
          <p:nvPr/>
        </p:nvPicPr>
        <p:blipFill>
          <a:blip r:embed="rId4"/>
          <a:stretch>
            <a:fillRect/>
          </a:stretch>
        </p:blipFill>
        <p:spPr>
          <a:xfrm>
            <a:off x="6300456" y="3852253"/>
            <a:ext cx="5073622" cy="2548150"/>
          </a:xfrm>
          <a:prstGeom prst="rect">
            <a:avLst/>
          </a:prstGeom>
          <a:ln>
            <a:solidFill>
              <a:schemeClr val="tx1"/>
            </a:solidFill>
          </a:ln>
        </p:spPr>
      </p:pic>
      <p:sp>
        <p:nvSpPr>
          <p:cNvPr id="7" name="ZoneTexte 6">
            <a:extLst>
              <a:ext uri="{FF2B5EF4-FFF2-40B4-BE49-F238E27FC236}">
                <a16:creationId xmlns:a16="http://schemas.microsoft.com/office/drawing/2014/main" id="{B068F79E-2139-49FC-8553-EB7A7D5C24AB}"/>
              </a:ext>
            </a:extLst>
          </p:cNvPr>
          <p:cNvSpPr txBox="1"/>
          <p:nvPr/>
        </p:nvSpPr>
        <p:spPr>
          <a:xfrm>
            <a:off x="705196" y="393828"/>
            <a:ext cx="4612762" cy="523220"/>
          </a:xfrm>
          <a:prstGeom prst="rect">
            <a:avLst/>
          </a:prstGeom>
          <a:solidFill>
            <a:srgbClr val="052A6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small" spc="0" normalizeH="0" baseline="0" noProof="0" dirty="0">
                <a:ln>
                  <a:noFill/>
                </a:ln>
                <a:solidFill>
                  <a:prstClr val="white"/>
                </a:solidFill>
                <a:effectLst/>
                <a:uLnTx/>
                <a:uFillTx/>
                <a:latin typeface="Calibri Light" panose="020F0302020204030204"/>
                <a:ea typeface="+mn-ea"/>
                <a:cs typeface="+mn-cs"/>
              </a:rPr>
              <a:t>PARCOURS DE L’ADHERENT 1/2</a:t>
            </a:r>
          </a:p>
        </p:txBody>
      </p:sp>
      <p:cxnSp>
        <p:nvCxnSpPr>
          <p:cNvPr id="11" name="Connecteur : en arc 10">
            <a:extLst>
              <a:ext uri="{FF2B5EF4-FFF2-40B4-BE49-F238E27FC236}">
                <a16:creationId xmlns:a16="http://schemas.microsoft.com/office/drawing/2014/main" id="{030CBEA1-C550-4AD4-A96A-EA3D6D22B43F}"/>
              </a:ext>
            </a:extLst>
          </p:cNvPr>
          <p:cNvCxnSpPr>
            <a:cxnSpLocks/>
          </p:cNvCxnSpPr>
          <p:nvPr/>
        </p:nvCxnSpPr>
        <p:spPr>
          <a:xfrm>
            <a:off x="4953000" y="5481638"/>
            <a:ext cx="1347456" cy="334939"/>
          </a:xfrm>
          <a:prstGeom prst="curvedConnector3">
            <a:avLst>
              <a:gd name="adj1" fmla="val 50000"/>
            </a:avLst>
          </a:prstGeom>
          <a:ln w="76200">
            <a:solidFill>
              <a:srgbClr val="052A6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 en arc 15">
            <a:extLst>
              <a:ext uri="{FF2B5EF4-FFF2-40B4-BE49-F238E27FC236}">
                <a16:creationId xmlns:a16="http://schemas.microsoft.com/office/drawing/2014/main" id="{60AFC388-1097-4353-952C-26A430D3381A}"/>
              </a:ext>
            </a:extLst>
          </p:cNvPr>
          <p:cNvCxnSpPr>
            <a:cxnSpLocks/>
          </p:cNvCxnSpPr>
          <p:nvPr/>
        </p:nvCxnSpPr>
        <p:spPr>
          <a:xfrm>
            <a:off x="4002005" y="2859159"/>
            <a:ext cx="2298451" cy="1465191"/>
          </a:xfrm>
          <a:prstGeom prst="curvedConnector3">
            <a:avLst>
              <a:gd name="adj1" fmla="val 50000"/>
            </a:avLst>
          </a:prstGeom>
          <a:ln w="76200">
            <a:solidFill>
              <a:srgbClr val="052A66"/>
            </a:solidFill>
            <a:tailEnd type="triangle"/>
          </a:ln>
        </p:spPr>
        <p:style>
          <a:lnRef idx="1">
            <a:schemeClr val="accent1"/>
          </a:lnRef>
          <a:fillRef idx="0">
            <a:schemeClr val="accent1"/>
          </a:fillRef>
          <a:effectRef idx="0">
            <a:schemeClr val="accent1"/>
          </a:effectRef>
          <a:fontRef idx="minor">
            <a:schemeClr val="tx1"/>
          </a:fontRef>
        </p:style>
      </p:cxnSp>
      <p:pic>
        <p:nvPicPr>
          <p:cNvPr id="20" name="Image 19">
            <a:extLst>
              <a:ext uri="{FF2B5EF4-FFF2-40B4-BE49-F238E27FC236}">
                <a16:creationId xmlns:a16="http://schemas.microsoft.com/office/drawing/2014/main" id="{51093170-5224-4A29-ADB0-452DF3EB91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5382" y="1196393"/>
            <a:ext cx="1868018" cy="1868018"/>
          </a:xfrm>
          <a:prstGeom prst="rect">
            <a:avLst/>
          </a:prstGeom>
        </p:spPr>
      </p:pic>
      <p:pic>
        <p:nvPicPr>
          <p:cNvPr id="8" name="Image 7">
            <a:extLst>
              <a:ext uri="{FF2B5EF4-FFF2-40B4-BE49-F238E27FC236}">
                <a16:creationId xmlns:a16="http://schemas.microsoft.com/office/drawing/2014/main" id="{19430045-D598-4D4B-8909-F3F997C6991F}"/>
              </a:ext>
            </a:extLst>
          </p:cNvPr>
          <p:cNvPicPr>
            <a:picLocks noChangeAspect="1"/>
          </p:cNvPicPr>
          <p:nvPr/>
        </p:nvPicPr>
        <p:blipFill>
          <a:blip r:embed="rId6"/>
          <a:stretch>
            <a:fillRect/>
          </a:stretch>
        </p:blipFill>
        <p:spPr>
          <a:xfrm>
            <a:off x="353770" y="4229574"/>
            <a:ext cx="4869242" cy="2284291"/>
          </a:xfrm>
          <a:prstGeom prst="rect">
            <a:avLst/>
          </a:prstGeom>
          <a:ln>
            <a:solidFill>
              <a:schemeClr val="tx1"/>
            </a:solidFill>
          </a:ln>
        </p:spPr>
      </p:pic>
      <p:pic>
        <p:nvPicPr>
          <p:cNvPr id="12" name="Image 11">
            <a:extLst>
              <a:ext uri="{FF2B5EF4-FFF2-40B4-BE49-F238E27FC236}">
                <a16:creationId xmlns:a16="http://schemas.microsoft.com/office/drawing/2014/main" id="{549C65A1-C530-4CBE-B9F4-44EB67E7EB2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2810" b="14891"/>
          <a:stretch/>
        </p:blipFill>
        <p:spPr>
          <a:xfrm>
            <a:off x="4155636" y="5086350"/>
            <a:ext cx="980881" cy="940725"/>
          </a:xfrm>
          <a:prstGeom prst="rect">
            <a:avLst/>
          </a:prstGeom>
          <a:ln>
            <a:solidFill>
              <a:srgbClr val="92D050"/>
            </a:solidFill>
          </a:ln>
        </p:spPr>
      </p:pic>
      <p:sp>
        <p:nvSpPr>
          <p:cNvPr id="3" name="ZoneTexte 2">
            <a:extLst>
              <a:ext uri="{FF2B5EF4-FFF2-40B4-BE49-F238E27FC236}">
                <a16:creationId xmlns:a16="http://schemas.microsoft.com/office/drawing/2014/main" id="{5B049B9D-2F79-4F5A-A6B0-F54D32389FE1}"/>
              </a:ext>
            </a:extLst>
          </p:cNvPr>
          <p:cNvSpPr txBox="1"/>
          <p:nvPr/>
        </p:nvSpPr>
        <p:spPr>
          <a:xfrm>
            <a:off x="8386762" y="2688254"/>
            <a:ext cx="39344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F3071"/>
                </a:solidFill>
                <a:effectLst/>
                <a:uLnTx/>
                <a:uFillTx/>
                <a:latin typeface="Calibri Light" panose="020F0302020204030204"/>
                <a:ea typeface="+mn-ea"/>
                <a:cs typeface="+mn-cs"/>
              </a:rPr>
              <a:t>https://clubcocorico.fr/federation-francaise-des-clubs-omnisports</a:t>
            </a: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ZoneTexte 9">
            <a:extLst>
              <a:ext uri="{FF2B5EF4-FFF2-40B4-BE49-F238E27FC236}">
                <a16:creationId xmlns:a16="http://schemas.microsoft.com/office/drawing/2014/main" id="{1A968C18-E09F-4170-9BD6-FAAFA7F0D4D9}"/>
              </a:ext>
            </a:extLst>
          </p:cNvPr>
          <p:cNvSpPr txBox="1"/>
          <p:nvPr/>
        </p:nvSpPr>
        <p:spPr>
          <a:xfrm>
            <a:off x="353770" y="3881787"/>
            <a:ext cx="3648235" cy="369332"/>
          </a:xfrm>
          <a:prstGeom prst="rect">
            <a:avLst/>
          </a:prstGeom>
          <a:noFill/>
        </p:spPr>
        <p:txBody>
          <a:bodyPr wrap="square" rtlCol="0">
            <a:spAutoFit/>
          </a:bodyPr>
          <a:lstStyle/>
          <a:p>
            <a:r>
              <a:rPr lang="fr-FR" u="sng" dirty="0"/>
              <a:t>Exemple sur un site club : </a:t>
            </a:r>
          </a:p>
        </p:txBody>
      </p:sp>
      <p:sp>
        <p:nvSpPr>
          <p:cNvPr id="13" name="Flèche : bas 12">
            <a:extLst>
              <a:ext uri="{FF2B5EF4-FFF2-40B4-BE49-F238E27FC236}">
                <a16:creationId xmlns:a16="http://schemas.microsoft.com/office/drawing/2014/main" id="{9A88BD3B-B2C3-4952-AC30-9D86CE58B20D}"/>
              </a:ext>
            </a:extLst>
          </p:cNvPr>
          <p:cNvSpPr/>
          <p:nvPr/>
        </p:nvSpPr>
        <p:spPr>
          <a:xfrm>
            <a:off x="7295088" y="2918867"/>
            <a:ext cx="165623" cy="1208922"/>
          </a:xfrm>
          <a:prstGeom prst="downArrow">
            <a:avLst/>
          </a:prstGeom>
          <a:solidFill>
            <a:srgbClr val="052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 bas 16">
            <a:extLst>
              <a:ext uri="{FF2B5EF4-FFF2-40B4-BE49-F238E27FC236}">
                <a16:creationId xmlns:a16="http://schemas.microsoft.com/office/drawing/2014/main" id="{A1D81D58-F288-447B-B135-D2C71EF8443E}"/>
              </a:ext>
            </a:extLst>
          </p:cNvPr>
          <p:cNvSpPr/>
          <p:nvPr/>
        </p:nvSpPr>
        <p:spPr>
          <a:xfrm>
            <a:off x="9603218" y="3367427"/>
            <a:ext cx="165623" cy="789046"/>
          </a:xfrm>
          <a:prstGeom prst="downArrow">
            <a:avLst/>
          </a:prstGeom>
          <a:solidFill>
            <a:srgbClr val="052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45455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8FFC9E5-A884-4B88-8121-9EF1E4424D19}"/>
              </a:ext>
            </a:extLst>
          </p:cNvPr>
          <p:cNvPicPr>
            <a:picLocks noChangeAspect="1"/>
          </p:cNvPicPr>
          <p:nvPr/>
        </p:nvPicPr>
        <p:blipFill>
          <a:blip r:embed="rId2"/>
          <a:stretch>
            <a:fillRect/>
          </a:stretch>
        </p:blipFill>
        <p:spPr>
          <a:xfrm>
            <a:off x="1024209" y="3187540"/>
            <a:ext cx="7191104" cy="3429000"/>
          </a:xfrm>
          <a:prstGeom prst="rect">
            <a:avLst/>
          </a:prstGeom>
          <a:ln>
            <a:solidFill>
              <a:schemeClr val="tx1"/>
            </a:solidFill>
          </a:ln>
        </p:spPr>
      </p:pic>
      <p:pic>
        <p:nvPicPr>
          <p:cNvPr id="5" name="Image 4">
            <a:extLst>
              <a:ext uri="{FF2B5EF4-FFF2-40B4-BE49-F238E27FC236}">
                <a16:creationId xmlns:a16="http://schemas.microsoft.com/office/drawing/2014/main" id="{403F60B0-72A3-4116-9000-651B82B52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4399" y="43463"/>
            <a:ext cx="2161918" cy="2867851"/>
          </a:xfrm>
          <a:prstGeom prst="rect">
            <a:avLst/>
          </a:prstGeom>
        </p:spPr>
      </p:pic>
      <p:sp>
        <p:nvSpPr>
          <p:cNvPr id="6" name="ZoneTexte 5">
            <a:extLst>
              <a:ext uri="{FF2B5EF4-FFF2-40B4-BE49-F238E27FC236}">
                <a16:creationId xmlns:a16="http://schemas.microsoft.com/office/drawing/2014/main" id="{34D0E48F-9449-4408-9596-943DDDEA3443}"/>
              </a:ext>
            </a:extLst>
          </p:cNvPr>
          <p:cNvSpPr txBox="1"/>
          <p:nvPr/>
        </p:nvSpPr>
        <p:spPr>
          <a:xfrm>
            <a:off x="705196" y="393828"/>
            <a:ext cx="4612762" cy="523220"/>
          </a:xfrm>
          <a:prstGeom prst="rect">
            <a:avLst/>
          </a:prstGeom>
          <a:solidFill>
            <a:srgbClr val="052A6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small" spc="0" normalizeH="0" baseline="0" noProof="0" dirty="0">
                <a:ln>
                  <a:noFill/>
                </a:ln>
                <a:solidFill>
                  <a:prstClr val="white"/>
                </a:solidFill>
                <a:effectLst/>
                <a:uLnTx/>
                <a:uFillTx/>
                <a:latin typeface="Calibri Light" panose="020F0302020204030204"/>
                <a:ea typeface="+mn-ea"/>
                <a:cs typeface="+mn-cs"/>
              </a:rPr>
              <a:t>PARCOURS DE L’ADHERENT 1/2</a:t>
            </a:r>
          </a:p>
        </p:txBody>
      </p:sp>
      <p:sp>
        <p:nvSpPr>
          <p:cNvPr id="7" name="Bulle narrative : ronde 6">
            <a:extLst>
              <a:ext uri="{FF2B5EF4-FFF2-40B4-BE49-F238E27FC236}">
                <a16:creationId xmlns:a16="http://schemas.microsoft.com/office/drawing/2014/main" id="{F2FB42D7-F3E0-4986-AEFE-C73D7E11D7B7}"/>
              </a:ext>
            </a:extLst>
          </p:cNvPr>
          <p:cNvSpPr/>
          <p:nvPr/>
        </p:nvSpPr>
        <p:spPr>
          <a:xfrm>
            <a:off x="1971676" y="969837"/>
            <a:ext cx="3067050" cy="1905000"/>
          </a:xfrm>
          <a:prstGeom prst="wedgeEllipseCallout">
            <a:avLst>
              <a:gd name="adj1" fmla="val -21609"/>
              <a:gd name="adj2" fmla="val 101250"/>
            </a:avLst>
          </a:prstGeom>
          <a:solidFill>
            <a:schemeClr val="bg1"/>
          </a:solidFill>
          <a:ln w="57150">
            <a:solidFill>
              <a:srgbClr val="052A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prstClr val="black"/>
                </a:solidFill>
                <a:effectLst/>
                <a:uLnTx/>
                <a:uFillTx/>
                <a:latin typeface="Calibri" panose="020F0502020204030204"/>
                <a:ea typeface="+mn-ea"/>
                <a:cs typeface="+mn-cs"/>
              </a:rPr>
              <a:t>La première fois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IL S’INSCRIT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IL CHOISIT UN MOT DE PASSE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PERSONNEL</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Bulle narrative : ronde 7">
            <a:extLst>
              <a:ext uri="{FF2B5EF4-FFF2-40B4-BE49-F238E27FC236}">
                <a16:creationId xmlns:a16="http://schemas.microsoft.com/office/drawing/2014/main" id="{907B19D0-7C57-4D9C-BE27-CCABE24554AD}"/>
              </a:ext>
            </a:extLst>
          </p:cNvPr>
          <p:cNvSpPr/>
          <p:nvPr/>
        </p:nvSpPr>
        <p:spPr>
          <a:xfrm>
            <a:off x="5404348" y="933983"/>
            <a:ext cx="3067050" cy="1905000"/>
          </a:xfrm>
          <a:prstGeom prst="wedgeEllipseCallout">
            <a:avLst>
              <a:gd name="adj1" fmla="val -20367"/>
              <a:gd name="adj2" fmla="val 105000"/>
            </a:avLst>
          </a:prstGeom>
          <a:solidFill>
            <a:schemeClr val="bg1"/>
          </a:solidFill>
          <a:ln w="57150">
            <a:solidFill>
              <a:srgbClr val="052A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prstClr val="black"/>
                </a:solidFill>
                <a:effectLst/>
                <a:uLnTx/>
                <a:uFillTx/>
                <a:latin typeface="Calibri" panose="020F0502020204030204"/>
                <a:ea typeface="+mn-ea"/>
                <a:cs typeface="+mn-cs"/>
              </a:rPr>
              <a:t>Les fois suivantes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IL SE CONNECTE avec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Son E-mail et son mot de passe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IL REPOND A LA QUESTION</a:t>
            </a:r>
          </a:p>
        </p:txBody>
      </p:sp>
      <p:sp>
        <p:nvSpPr>
          <p:cNvPr id="9" name="Rectangle 8">
            <a:extLst>
              <a:ext uri="{FF2B5EF4-FFF2-40B4-BE49-F238E27FC236}">
                <a16:creationId xmlns:a16="http://schemas.microsoft.com/office/drawing/2014/main" id="{3F46DE87-3B8F-40E2-A91F-B350FC5E3673}"/>
              </a:ext>
            </a:extLst>
          </p:cNvPr>
          <p:cNvSpPr/>
          <p:nvPr/>
        </p:nvSpPr>
        <p:spPr>
          <a:xfrm>
            <a:off x="8648699" y="3187540"/>
            <a:ext cx="3194547" cy="31393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err="1">
                <a:ln>
                  <a:noFill/>
                </a:ln>
                <a:solidFill>
                  <a:srgbClr val="080000"/>
                </a:solidFill>
                <a:effectLst/>
                <a:uLnTx/>
                <a:uFillTx/>
                <a:latin typeface="Economica"/>
                <a:ea typeface="+mn-ea"/>
                <a:cs typeface="+mn-cs"/>
              </a:rPr>
              <a:t>ffco</a:t>
            </a:r>
            <a:r>
              <a:rPr kumimoji="0" lang="fr-FR" sz="1800" b="0" i="1" u="none" strike="noStrike" kern="1200" cap="none" spc="0" normalizeH="0" baseline="0" noProof="0" dirty="0">
                <a:ln>
                  <a:noFill/>
                </a:ln>
                <a:solidFill>
                  <a:srgbClr val="080000"/>
                </a:solidFill>
                <a:effectLst/>
                <a:uLnTx/>
                <a:uFillTx/>
                <a:latin typeface="Economica"/>
                <a:ea typeface="+mn-ea"/>
                <a:cs typeface="+mn-cs"/>
              </a:rPr>
              <a:t> AVANTAGES est une plateforme de mise en relation proposé par la Fédération Française des clubs omnisports. Elle facilite le contact et propose des avantages entre des fournisseurs potentiels et l’adhérent du club affilié qui reste entièrement libre de poursuivre la relation, de contracter ou ne pas contracter</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4652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52A66"/>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89656" y="1162899"/>
            <a:ext cx="11612685" cy="4532202"/>
          </a:xfrm>
        </p:spPr>
        <p:txBody>
          <a:bodyPr>
            <a:noAutofit/>
          </a:bodyPr>
          <a:lstStyle/>
          <a:p>
            <a:pPr algn="ctr">
              <a:lnSpc>
                <a:spcPct val="100000"/>
              </a:lnSpc>
            </a:pPr>
            <a:r>
              <a:rPr lang="fr-FR" sz="3200" cap="small" dirty="0">
                <a:solidFill>
                  <a:schemeClr val="bg1"/>
                </a:solidFill>
                <a:latin typeface="Impact" panose="020B0806030902050204" pitchFamily="34" charset="0"/>
              </a:rPr>
              <a:t>Pour tout renseignement:</a:t>
            </a:r>
          </a:p>
          <a:p>
            <a:pPr>
              <a:lnSpc>
                <a:spcPct val="100000"/>
              </a:lnSpc>
            </a:pPr>
            <a:endParaRPr lang="fr-FR" dirty="0"/>
          </a:p>
          <a:p>
            <a:pPr algn="ctr">
              <a:lnSpc>
                <a:spcPct val="150000"/>
              </a:lnSpc>
            </a:pPr>
            <a:r>
              <a:rPr lang="it-IT" sz="2800" b="1" dirty="0">
                <a:solidFill>
                  <a:schemeClr val="bg1"/>
                </a:solidFill>
              </a:rPr>
              <a:t>Justine MARESCAUX  </a:t>
            </a:r>
          </a:p>
          <a:p>
            <a:pPr algn="ctr">
              <a:lnSpc>
                <a:spcPct val="150000"/>
              </a:lnSpc>
            </a:pPr>
            <a:r>
              <a:rPr lang="it-IT" sz="2800" b="1" dirty="0">
                <a:solidFill>
                  <a:schemeClr val="bg1"/>
                </a:solidFill>
              </a:rPr>
              <a:t>j.marescaux@ffco.org</a:t>
            </a:r>
          </a:p>
          <a:p>
            <a:pPr algn="ctr">
              <a:lnSpc>
                <a:spcPct val="150000"/>
              </a:lnSpc>
            </a:pPr>
            <a:endParaRPr lang="it-IT" sz="2000" b="1" dirty="0">
              <a:solidFill>
                <a:schemeClr val="bg1"/>
              </a:solidFill>
            </a:endParaRPr>
          </a:p>
        </p:txBody>
      </p:sp>
      <p:pic>
        <p:nvPicPr>
          <p:cNvPr id="10" name="Image 9">
            <a:extLst>
              <a:ext uri="{FF2B5EF4-FFF2-40B4-BE49-F238E27FC236}">
                <a16:creationId xmlns:a16="http://schemas.microsoft.com/office/drawing/2014/main" id="{B2678D67-97DF-4E48-ACDA-6828BAD93D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703" y="5130800"/>
            <a:ext cx="1366593" cy="1485720"/>
          </a:xfrm>
          <a:prstGeom prst="rect">
            <a:avLst/>
          </a:prstGeom>
        </p:spPr>
      </p:pic>
    </p:spTree>
    <p:extLst>
      <p:ext uri="{BB962C8B-B14F-4D97-AF65-F5344CB8AC3E}">
        <p14:creationId xmlns:p14="http://schemas.microsoft.com/office/powerpoint/2010/main" val="230194789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1323</TotalTime>
  <Words>585</Words>
  <Application>Microsoft Office PowerPoint</Application>
  <PresentationFormat>Grand écran</PresentationFormat>
  <Paragraphs>81</Paragraphs>
  <Slides>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Arial</vt:lpstr>
      <vt:lpstr>Calibri</vt:lpstr>
      <vt:lpstr>Calibri Light</vt:lpstr>
      <vt:lpstr>Economica</vt:lpstr>
      <vt:lpstr>Impact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FFCO</dc:title>
  <dc:creator>RIFE</dc:creator>
  <cp:lastModifiedBy>ALC Longvic</cp:lastModifiedBy>
  <cp:revision>103</cp:revision>
  <dcterms:created xsi:type="dcterms:W3CDTF">2020-01-07T10:11:37Z</dcterms:created>
  <dcterms:modified xsi:type="dcterms:W3CDTF">2023-03-04T09:00:07Z</dcterms:modified>
</cp:coreProperties>
</file>